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4" r:id="rId2"/>
  </p:sldMasterIdLst>
  <p:notesMasterIdLst>
    <p:notesMasterId r:id="rId32"/>
  </p:notesMasterIdLst>
  <p:sldIdLst>
    <p:sldId id="436" r:id="rId3"/>
    <p:sldId id="433" r:id="rId4"/>
    <p:sldId id="469" r:id="rId5"/>
    <p:sldId id="409" r:id="rId6"/>
    <p:sldId id="260" r:id="rId7"/>
    <p:sldId id="430" r:id="rId8"/>
    <p:sldId id="343" r:id="rId9"/>
    <p:sldId id="512" r:id="rId10"/>
    <p:sldId id="435" r:id="rId11"/>
    <p:sldId id="364" r:id="rId12"/>
    <p:sldId id="410" r:id="rId13"/>
    <p:sldId id="403" r:id="rId14"/>
    <p:sldId id="456" r:id="rId15"/>
    <p:sldId id="457" r:id="rId16"/>
    <p:sldId id="397" r:id="rId17"/>
    <p:sldId id="465" r:id="rId18"/>
    <p:sldId id="466" r:id="rId19"/>
    <p:sldId id="467" r:id="rId20"/>
    <p:sldId id="462" r:id="rId21"/>
    <p:sldId id="513" r:id="rId22"/>
    <p:sldId id="463" r:id="rId23"/>
    <p:sldId id="443" r:id="rId24"/>
    <p:sldId id="464" r:id="rId25"/>
    <p:sldId id="446" r:id="rId26"/>
    <p:sldId id="447" r:id="rId27"/>
    <p:sldId id="426" r:id="rId28"/>
    <p:sldId id="468" r:id="rId29"/>
    <p:sldId id="419" r:id="rId30"/>
    <p:sldId id="429" r:id="rId31"/>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60"/>
    <p:restoredTop sz="79318" autoAdjust="0"/>
  </p:normalViewPr>
  <p:slideViewPr>
    <p:cSldViewPr snapToGrid="0">
      <p:cViewPr varScale="1">
        <p:scale>
          <a:sx n="121" d="100"/>
          <a:sy n="121" d="100"/>
        </p:scale>
        <p:origin x="1024"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 OpenChain Project is here to help improve compliance processes and build trust across the supply chain.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4180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3894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We have a free self-certification web app with a responsive interface for computers, tablets and mobile phones. It is designed to allow any company in any market to quickly and easily conduct a private “compliance program health check” or to record conformance to the OpenChain Specification.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1175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provide a wide range of reference materials and translations to assist with conformance.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80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The key reference items are provided directly on our website.</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4081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A great deal of other information can be found on our </a:t>
            </a:r>
            <a:r>
              <a:rPr lang="en-US" sz="1200" b="0" i="0" u="none" strike="noStrike" cap="none" dirty="0" err="1">
                <a:solidFill>
                  <a:schemeClr val="dk1"/>
                </a:solidFill>
                <a:latin typeface="Calibri"/>
                <a:ea typeface="Calibri"/>
                <a:cs typeface="Calibri"/>
                <a:sym typeface="Calibri"/>
              </a:rPr>
              <a:t>Github</a:t>
            </a:r>
            <a:r>
              <a:rPr lang="en-US" sz="1200" b="0" i="0" u="none" strike="noStrike" cap="none" dirty="0">
                <a:solidFill>
                  <a:schemeClr val="dk1"/>
                </a:solidFill>
                <a:latin typeface="Calibri"/>
                <a:ea typeface="Calibri"/>
                <a:cs typeface="Calibri"/>
                <a:sym typeface="Calibri"/>
              </a:rPr>
              <a:t> repositories.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55281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409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1976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1537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6836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Our third-party certification offering from TUV SUD is global since March 2019, and is available via the TUV SUD Japan offices. In a similar manner, PwC offer global third party certification / audits since December 2019.</a:t>
            </a:r>
          </a:p>
          <a:p>
            <a:pPr marL="0" marR="0" lvl="0" indent="0" algn="l" rtl="0">
              <a:spcBef>
                <a:spcPts val="0"/>
              </a:spcBef>
              <a:spcAft>
                <a:spcPts val="0"/>
              </a:spcAft>
              <a:buClr>
                <a:schemeClr val="dk1"/>
              </a:buClr>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839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Compliance is core to effective strategic engagement with open source technology. It is very important that we can contextualize this effectively for our supply chains. There are various pre-existing industry standards to help contextualize solutions in this space (OpenChain and SPDX) and there is extensive tooling to support automation.</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4" name="Google Shape;164;p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smtClean="0">
                <a:solidFill>
                  <a:schemeClr val="dk1"/>
                </a:solidFill>
                <a:latin typeface="Calibri"/>
                <a:ea typeface="Calibri"/>
                <a:cs typeface="Calibri"/>
                <a:sym typeface="Calibri"/>
              </a:rPr>
              <a:t>20</a:t>
            </a:fld>
            <a:endParaRPr lang="en-C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38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0974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Self-Certification is at the heart of the OpenChain industry standard. Companies can access a series of yes/no questions to determine if they have implemented the key requirements of a quality open source compliance program. These questions can be found here:</a:t>
            </a:r>
            <a:br>
              <a:rPr lang="en-US" dirty="0">
                <a:solidFill>
                  <a:schemeClr val="bg1">
                    <a:lumMod val="50000"/>
                  </a:schemeClr>
                </a:solidFill>
              </a:rPr>
            </a:br>
            <a:r>
              <a:rPr lang="en-US" dirty="0">
                <a:solidFill>
                  <a:schemeClr val="bg1">
                    <a:lumMod val="50000"/>
                  </a:schemeClr>
                </a:solidFill>
                <a:hlinkClick r:id="rId3"/>
              </a:rPr>
              <a:t>https://certification.openchainproject.org</a:t>
            </a:r>
            <a:r>
              <a:rPr lang="en-US" dirty="0">
                <a:solidFill>
                  <a:schemeClr val="bg1">
                    <a:lumMod val="50000"/>
                  </a:schemeClr>
                </a:solidFill>
              </a:rPr>
              <a:t> </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8124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Independent Compliance Assessment works in the same was as the Independent Security Assessment in ISO26262. An independent party such as a law firm, consultancy or accounting firm reviews the product of an OpenChain Self-Assessment and offers guidance on whether they perceive it as complete.</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4420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Third-Party Certification is a process whereby a certification authority guides a company through an OpenChain Conformance Process. The certification authority then issues a formal certification document. This activity maps precisely to the forms of third-party certification observed around automotive, infrastructure and similar fields.</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9956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dirty="0">
                <a:solidFill>
                  <a:schemeClr val="bg1">
                    <a:lumMod val="50000"/>
                  </a:schemeClr>
                </a:solidFill>
              </a:rPr>
              <a:t>The OpenChain industry standard has been carefully designed by user companies to </a:t>
            </a:r>
            <a:r>
              <a:rPr lang="en-US" b="1" dirty="0">
                <a:solidFill>
                  <a:schemeClr val="bg1">
                    <a:lumMod val="50000"/>
                  </a:schemeClr>
                </a:solidFill>
              </a:rPr>
              <a:t>identify</a:t>
            </a:r>
            <a:r>
              <a:rPr lang="en-US" dirty="0">
                <a:solidFill>
                  <a:schemeClr val="bg1">
                    <a:lumMod val="50000"/>
                  </a:schemeClr>
                </a:solidFill>
              </a:rPr>
              <a:t> the </a:t>
            </a:r>
            <a:r>
              <a:rPr lang="en-US" b="1" dirty="0">
                <a:solidFill>
                  <a:schemeClr val="bg1">
                    <a:lumMod val="50000"/>
                  </a:schemeClr>
                </a:solidFill>
              </a:rPr>
              <a:t>inflection points</a:t>
            </a:r>
            <a:r>
              <a:rPr lang="en-US" dirty="0">
                <a:solidFill>
                  <a:schemeClr val="bg1">
                    <a:lumMod val="50000"/>
                  </a:schemeClr>
                </a:solidFill>
              </a:rPr>
              <a:t> where a process, policy or training should be implemented in an open source compliance program. Our experience shows that </a:t>
            </a:r>
            <a:r>
              <a:rPr lang="en-US" b="1" dirty="0">
                <a:solidFill>
                  <a:schemeClr val="bg1">
                    <a:lumMod val="50000"/>
                  </a:schemeClr>
                </a:solidFill>
              </a:rPr>
              <a:t>self-certification is an effective method of reducing risk and increasing efficiency</a:t>
            </a:r>
            <a:r>
              <a:rPr lang="en-US" dirty="0">
                <a:solidFill>
                  <a:schemeClr val="bg1">
                    <a:lumMod val="50000"/>
                  </a:schemeClr>
                </a:solidFill>
              </a:rPr>
              <a:t>. That said, the choice of self-certification, independent compliance assessment or third-party certification depends on each business sector and customer base. </a:t>
            </a:r>
            <a:r>
              <a:rPr lang="en-US" b="1" dirty="0">
                <a:solidFill>
                  <a:schemeClr val="bg1">
                    <a:lumMod val="50000"/>
                  </a:schemeClr>
                </a:solidFill>
              </a:rPr>
              <a:t>We seek to provide freedom of choice</a:t>
            </a:r>
            <a:r>
              <a:rPr lang="en-US" dirty="0">
                <a:solidFill>
                  <a:schemeClr val="bg1">
                    <a:lumMod val="50000"/>
                  </a:schemeClr>
                </a:solidFill>
              </a:rPr>
              <a:t>.</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63724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CA" sz="1200" b="0" i="0" u="none" strike="noStrike" cap="none" dirty="0">
                <a:solidFill>
                  <a:srgbClr val="00B4C2"/>
                </a:solidFill>
                <a:latin typeface="Calibri"/>
                <a:ea typeface="Calibri"/>
                <a:cs typeface="Calibri"/>
                <a:sym typeface="Calibri"/>
              </a:rPr>
              <a:t>The most important point about how OpenChain is run related to who is running it. The project is run by user companies for user company. Everything we do is service to this and to the shared need for practical, real world solutions to address managing open </a:t>
            </a:r>
            <a:r>
              <a:rPr lang="en-CA" sz="1200" b="0" i="0" u="none" strike="noStrike" cap="none">
                <a:solidFill>
                  <a:srgbClr val="00B4C2"/>
                </a:solidFill>
                <a:latin typeface="Calibri"/>
                <a:ea typeface="Calibri"/>
                <a:cs typeface="Calibri"/>
                <a:sym typeface="Calibri"/>
              </a:rPr>
              <a:t>source code.</a:t>
            </a:r>
            <a:endParaRPr lang="en-CA"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96163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CA" sz="1200" b="0" i="0" u="none" strike="noStrike" cap="none" dirty="0">
                <a:solidFill>
                  <a:srgbClr val="00B4C2"/>
                </a:solidFill>
                <a:latin typeface="Calibri"/>
                <a:ea typeface="Calibri"/>
                <a:cs typeface="Calibri"/>
                <a:sym typeface="Calibri"/>
              </a:rPr>
              <a:t>The most important point about how OpenChain is run related to who is running it. The project is run by user companies for user company. Everything we do is service to this and to the shared need for practical, real world solutions to address managing open </a:t>
            </a:r>
            <a:r>
              <a:rPr lang="en-CA" sz="1200" b="0" i="0" u="none" strike="noStrike" cap="none">
                <a:solidFill>
                  <a:srgbClr val="00B4C2"/>
                </a:solidFill>
                <a:latin typeface="Calibri"/>
                <a:ea typeface="Calibri"/>
                <a:cs typeface="Calibri"/>
                <a:sym typeface="Calibri"/>
              </a:rPr>
              <a:t>source code.</a:t>
            </a:r>
            <a:endParaRPr lang="en-CA"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97" name="Google Shape;197;p6: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3592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2: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You are invited to be part of this. You can join our community by visiting our website, subscribing to a mailing list, or hopping on one of our calls. You can also access the self-certification web-app and check how your current overarching processes map to international norms. Naturally that is completely private until you want to declare OpenChain Conformance.</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15" name="Google Shape;315;p22: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8180" y="4415790"/>
            <a:ext cx="5505300" cy="418350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Please reach out to us if you have any comments, questions or ideas for participation and improvement. </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23" name="Google Shape;323;p23:notes"/>
          <p:cNvSpPr txBox="1">
            <a:spLocks noGrp="1"/>
          </p:cNvSpPr>
          <p:nvPr>
            <p:ph type="sldNum" idx="12"/>
          </p:nvPr>
        </p:nvSpPr>
        <p:spPr>
          <a:xfrm>
            <a:off x="3898094" y="8829967"/>
            <a:ext cx="2982000" cy="464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u="none" strike="noStrike" cap="none" dirty="0">
                <a:solidFill>
                  <a:schemeClr val="dk1"/>
                </a:solidFill>
                <a:latin typeface="Calibri"/>
                <a:ea typeface="Calibri"/>
                <a:cs typeface="Calibri"/>
                <a:sym typeface="Calibri"/>
              </a:rPr>
              <a:t>Here are the current Platinum Member companies in the OpenChain Project. </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8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 most important thing is that the </a:t>
            </a:r>
            <a:r>
              <a:rPr lang="en-US" sz="1200" b="0" i="0" u="none" strike="noStrike" cap="none" dirty="0">
                <a:solidFill>
                  <a:srgbClr val="00B4C2"/>
                </a:solidFill>
                <a:latin typeface="Calibri"/>
                <a:ea typeface="Calibri"/>
                <a:cs typeface="Calibri"/>
                <a:sym typeface="Calibri"/>
              </a:rPr>
              <a:t>OpenChain Specification defines the requirements for a quality compliance program. </a:t>
            </a: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It defines the big picture, showing the inflection points where a company should have processes, policies or training.</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Taken in aggregate the adoption of OpenChain by companies in a supply chain dramatically reduces the chance of errors in individual companies, dramatically increases the predictability of how other companies in the supply chain address compliance, and dramatically reduces the time to isolate and remediate process errors or failings. Everyone is asking and answering the same questions.</a:t>
            </a: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75372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29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Companies that meet the OpenChain Specification requirements can use a badge to identify their OpenChain Conformant program and the products that went through this program.</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774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
              <a:buFont typeface="Calibri"/>
              <a:buNone/>
              <a:tabLst/>
              <a:defRPr/>
            </a:pPr>
            <a:r>
              <a:rPr lang="en-US" sz="1200" b="0" i="0" u="none" strike="noStrike" cap="none" dirty="0">
                <a:solidFill>
                  <a:schemeClr val="dk1"/>
                </a:solidFill>
                <a:latin typeface="Calibri"/>
                <a:ea typeface="Calibri"/>
                <a:cs typeface="Calibri"/>
                <a:sym typeface="Calibri"/>
              </a:rPr>
              <a:t>There are a number of companies with a publicly announced OpenChain Conformant program. These companies come from a wide range of industries and represent a wide range of company sizes. Of course, there are many more undergoing OpenChain Conformance or without a publicly announced program.</a:t>
            </a:r>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7320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Point">
  <p:cSld name="Big Point">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25" name="Google Shape;25;p3"/>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4081462"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3"/>
          <p:cNvSpPr txBox="1">
            <a:spLocks noGrp="1"/>
          </p:cNvSpPr>
          <p:nvPr>
            <p:ph type="title"/>
          </p:nvPr>
        </p:nvSpPr>
        <p:spPr>
          <a:xfrm>
            <a:off x="838175" y="2295400"/>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9" name="Google Shape;29;p3"/>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ftr" idx="11"/>
          </p:nvPr>
        </p:nvSpPr>
        <p:spPr>
          <a:xfrm>
            <a:off x="4038600" y="6237287"/>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a:alphaModFix/>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a:alphaModFix/>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
        <p:cNvGrpSpPr/>
        <p:nvPr/>
      </p:nvGrpSpPr>
      <p:grpSpPr>
        <a:xfrm>
          <a:off x="0" y="0"/>
          <a:ext cx="0" cy="0"/>
          <a:chOff x="0" y="0"/>
          <a:chExt cx="0" cy="0"/>
        </a:xfrm>
      </p:grpSpPr>
      <p:sp>
        <p:nvSpPr>
          <p:cNvPr id="118" name="Google Shape;118;p14"/>
          <p:cNvSpPr/>
          <p:nvPr/>
        </p:nvSpPr>
        <p:spPr>
          <a:xfrm>
            <a:off x="5019675" y="1914525"/>
            <a:ext cx="7172400" cy="18081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4"/>
          <p:cNvPicPr preferRelativeResize="0"/>
          <p:nvPr/>
        </p:nvPicPr>
        <p:blipFill rotWithShape="1">
          <a:blip r:embed="rId2">
            <a:alphaModFix/>
          </a:blip>
          <a:srcRect/>
          <a:stretch/>
        </p:blipFill>
        <p:spPr>
          <a:xfrm>
            <a:off x="838200" y="5800725"/>
            <a:ext cx="1425600" cy="790500"/>
          </a:xfrm>
          <a:prstGeom prst="rect">
            <a:avLst/>
          </a:prstGeom>
          <a:noFill/>
          <a:ln>
            <a:noFill/>
          </a:ln>
        </p:spPr>
      </p:pic>
      <p:pic>
        <p:nvPicPr>
          <p:cNvPr id="120" name="Google Shape;120;p14"/>
          <p:cNvPicPr preferRelativeResize="0"/>
          <p:nvPr/>
        </p:nvPicPr>
        <p:blipFill rotWithShape="1">
          <a:blip r:embed="rId3">
            <a:alphaModFix/>
          </a:blip>
          <a:srcRect/>
          <a:stretch/>
        </p:blipFill>
        <p:spPr>
          <a:xfrm>
            <a:off x="838200" y="1914525"/>
            <a:ext cx="4070400" cy="1808100"/>
          </a:xfrm>
          <a:prstGeom prst="rect">
            <a:avLst/>
          </a:prstGeom>
          <a:noFill/>
          <a:ln>
            <a:noFill/>
          </a:ln>
        </p:spPr>
      </p:pic>
      <p:sp>
        <p:nvSpPr>
          <p:cNvPr id="121" name="Google Shape;121;p14"/>
          <p:cNvSpPr txBox="1">
            <a:spLocks noGrp="1"/>
          </p:cNvSpPr>
          <p:nvPr>
            <p:ph type="title"/>
          </p:nvPr>
        </p:nvSpPr>
        <p:spPr>
          <a:xfrm>
            <a:off x="5153024" y="1914525"/>
            <a:ext cx="7038900" cy="18078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22" name="Google Shape;122;p14"/>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4"/>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4"/>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4040975" y="1031875"/>
            <a:ext cx="4110000" cy="2279700"/>
          </a:xfrm>
          <a:prstGeom prst="rect">
            <a:avLst/>
          </a:prstGeom>
          <a:noFill/>
          <a:ln>
            <a:noFill/>
          </a:ln>
        </p:spPr>
      </p:pic>
      <p:sp>
        <p:nvSpPr>
          <p:cNvPr id="127" name="Google Shape;127;p15"/>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5"/>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15"/>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15"/>
          <p:cNvSpPr txBox="1"/>
          <p:nvPr/>
        </p:nvSpPr>
        <p:spPr>
          <a:xfrm>
            <a:off x="1447800" y="5130800"/>
            <a:ext cx="9144000" cy="428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F7F7F"/>
              </a:buClr>
              <a:buSzPts val="2400"/>
              <a:buFont typeface="Arial"/>
              <a:buNone/>
            </a:pPr>
            <a:endParaRPr sz="2400" b="0" i="0" u="none" strike="noStrike" cap="none">
              <a:solidFill>
                <a:srgbClr val="7F7F7F"/>
              </a:solidFill>
              <a:latin typeface="Calibri"/>
              <a:ea typeface="Calibri"/>
              <a:cs typeface="Calibri"/>
              <a:sym typeface="Calibri"/>
            </a:endParaRPr>
          </a:p>
        </p:txBody>
      </p:sp>
      <p:sp>
        <p:nvSpPr>
          <p:cNvPr id="131" name="Google Shape;131;p15"/>
          <p:cNvSpPr txBox="1">
            <a:spLocks noGrp="1"/>
          </p:cNvSpPr>
          <p:nvPr>
            <p:ph type="ctrTitle"/>
          </p:nvPr>
        </p:nvSpPr>
        <p:spPr>
          <a:xfrm>
            <a:off x="1447800" y="3419475"/>
            <a:ext cx="9144000" cy="1247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32" name="Google Shape;132;p15"/>
          <p:cNvSpPr txBox="1">
            <a:spLocks noGrp="1"/>
          </p:cNvSpPr>
          <p:nvPr>
            <p:ph type="subTitle" idx="1"/>
          </p:nvPr>
        </p:nvSpPr>
        <p:spPr>
          <a:xfrm>
            <a:off x="1447800" y="4667250"/>
            <a:ext cx="9144000" cy="428700"/>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3" name="Google Shape;133;p15"/>
          <p:cNvSpPr txBox="1">
            <a:spLocks noGrp="1"/>
          </p:cNvSpPr>
          <p:nvPr>
            <p:ph type="ftr" idx="11"/>
          </p:nvPr>
        </p:nvSpPr>
        <p:spPr>
          <a:xfrm>
            <a:off x="4038600" y="61563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36" name="Google Shape;136;p16"/>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16"/>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6"/>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40" name="Google Shape;140;p16"/>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6"/>
          <p:cNvSpPr txBox="1">
            <a:spLocks noGrp="1"/>
          </p:cNvSpPr>
          <p:nvPr>
            <p:ph type="dt" idx="10"/>
          </p:nvPr>
        </p:nvSpPr>
        <p:spPr>
          <a:xfrm>
            <a:off x="8743950" y="6235700"/>
            <a:ext cx="13050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16"/>
          <p:cNvSpPr txBox="1">
            <a:spLocks noGrp="1"/>
          </p:cNvSpPr>
          <p:nvPr>
            <p:ph type="ftr" idx="11"/>
          </p:nvPr>
        </p:nvSpPr>
        <p:spPr>
          <a:xfrm>
            <a:off x="4038600" y="6237288"/>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16"/>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a:stretch/>
        </p:blipFill>
        <p:spPr>
          <a:xfrm>
            <a:off x="838200" y="5800725"/>
            <a:ext cx="1425600" cy="790500"/>
          </a:xfrm>
          <a:prstGeom prst="rect">
            <a:avLst/>
          </a:prstGeom>
          <a:noFill/>
          <a:ln>
            <a:noFill/>
          </a:ln>
        </p:spPr>
      </p:pic>
      <p:sp>
        <p:nvSpPr>
          <p:cNvPr id="146" name="Google Shape;146;p17"/>
          <p:cNvSpPr/>
          <p:nvPr/>
        </p:nvSpPr>
        <p:spPr>
          <a:xfrm>
            <a:off x="0" y="6737350"/>
            <a:ext cx="4029000" cy="120600"/>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7"/>
          <p:cNvSpPr/>
          <p:nvPr/>
        </p:nvSpPr>
        <p:spPr>
          <a:xfrm>
            <a:off x="4081463" y="6737350"/>
            <a:ext cx="4029000" cy="120600"/>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7"/>
          <p:cNvSpPr/>
          <p:nvPr/>
        </p:nvSpPr>
        <p:spPr>
          <a:xfrm>
            <a:off x="8162925" y="6737350"/>
            <a:ext cx="4029000" cy="120600"/>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50" name="Google Shape;150;p17"/>
          <p:cNvSpPr txBox="1">
            <a:spLocks noGrp="1"/>
          </p:cNvSpPr>
          <p:nvPr>
            <p:ph type="body" idx="1"/>
          </p:nvPr>
        </p:nvSpPr>
        <p:spPr>
          <a:xfrm>
            <a:off x="838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7"/>
          <p:cNvSpPr txBox="1">
            <a:spLocks noGrp="1"/>
          </p:cNvSpPr>
          <p:nvPr>
            <p:ph type="body" idx="2"/>
          </p:nvPr>
        </p:nvSpPr>
        <p:spPr>
          <a:xfrm>
            <a:off x="6172200" y="1825625"/>
            <a:ext cx="5181600" cy="3860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7"/>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3" name="Google Shape;113;p13"/>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dt" idx="10"/>
          </p:nvPr>
        </p:nvSpPr>
        <p:spPr>
          <a:xfrm>
            <a:off x="9063038" y="6194425"/>
            <a:ext cx="11334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3"/>
          <p:cNvSpPr txBox="1">
            <a:spLocks noGrp="1"/>
          </p:cNvSpPr>
          <p:nvPr>
            <p:ph type="ftr" idx="11"/>
          </p:nvPr>
        </p:nvSpPr>
        <p:spPr>
          <a:xfrm>
            <a:off x="4038600" y="6194425"/>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3"/>
          <p:cNvSpPr txBox="1">
            <a:spLocks noGrp="1"/>
          </p:cNvSpPr>
          <p:nvPr>
            <p:ph type="sldNum" idx="12"/>
          </p:nvPr>
        </p:nvSpPr>
        <p:spPr>
          <a:xfrm>
            <a:off x="10220325" y="6194425"/>
            <a:ext cx="1133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hyperlink" Target="https://compliance.linuxfoundation.org/" TargetMode="External"/><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hyperlink" Target="https://wiki.linuxfoundation.org/_media/openchain/openchainspec-2.1.draft.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certification.openchainproject.or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openchainproject.org/get-starte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ertification.openchainproject.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38200" y="3835965"/>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4400" b="0" i="0" u="none" strike="noStrike" cap="none" dirty="0">
                <a:solidFill>
                  <a:srgbClr val="00B4C2"/>
                </a:solidFill>
                <a:latin typeface="Calibri"/>
                <a:ea typeface="Calibri"/>
                <a:cs typeface="Calibri"/>
                <a:sym typeface="Calibri"/>
              </a:rPr>
              <a:t>How do I trust my open source supply chain?</a:t>
            </a:r>
            <a:endParaRPr sz="4400" b="0" i="0" u="none" strike="noStrike" cap="none" dirty="0">
              <a:solidFill>
                <a:srgbClr val="00B4C2"/>
              </a:solidFill>
              <a:latin typeface="Calibri"/>
              <a:ea typeface="Calibri"/>
              <a:cs typeface="Calibri"/>
              <a:sym typeface="Calibri"/>
            </a:endParaRPr>
          </a:p>
        </p:txBody>
      </p:sp>
      <p:pic>
        <p:nvPicPr>
          <p:cNvPr id="3" name="Picture 2" descr="A picture containing food&#10;&#10;Description automatically generated">
            <a:extLst>
              <a:ext uri="{FF2B5EF4-FFF2-40B4-BE49-F238E27FC236}">
                <a16:creationId xmlns:a16="http://schemas.microsoft.com/office/drawing/2014/main" id="{3A2304D4-8340-EF4D-85F5-3799BC7BD914}"/>
              </a:ext>
            </a:extLst>
          </p:cNvPr>
          <p:cNvPicPr>
            <a:picLocks noChangeAspect="1"/>
          </p:cNvPicPr>
          <p:nvPr/>
        </p:nvPicPr>
        <p:blipFill>
          <a:blip r:embed="rId3"/>
          <a:stretch>
            <a:fillRect/>
          </a:stretch>
        </p:blipFill>
        <p:spPr>
          <a:xfrm>
            <a:off x="3613150" y="860507"/>
            <a:ext cx="4965700" cy="2760593"/>
          </a:xfrm>
          <a:prstGeom prst="rect">
            <a:avLst/>
          </a:prstGeom>
        </p:spPr>
      </p:pic>
    </p:spTree>
    <p:extLst>
      <p:ext uri="{BB962C8B-B14F-4D97-AF65-F5344CB8AC3E}">
        <p14:creationId xmlns:p14="http://schemas.microsoft.com/office/powerpoint/2010/main" val="2461752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Text Placeholder 2">
            <a:extLst>
              <a:ext uri="{FF2B5EF4-FFF2-40B4-BE49-F238E27FC236}">
                <a16:creationId xmlns:a16="http://schemas.microsoft.com/office/drawing/2014/main" id="{00876C9F-ECA3-3149-B570-E09972799663}"/>
              </a:ext>
            </a:extLst>
          </p:cNvPr>
          <p:cNvSpPr>
            <a:spLocks noGrp="1"/>
          </p:cNvSpPr>
          <p:nvPr>
            <p:ph type="body" idx="1"/>
          </p:nvPr>
        </p:nvSpPr>
        <p:spPr>
          <a:xfrm>
            <a:off x="838200" y="1386712"/>
            <a:ext cx="10515599" cy="5105527"/>
          </a:xfrm>
        </p:spPr>
        <p:txBody>
          <a:bodyPr/>
          <a:lstStyle/>
          <a:p>
            <a:r>
              <a:rPr lang="en-JP" dirty="0"/>
              <a:t>Main List (3,700+ participants)</a:t>
            </a:r>
          </a:p>
          <a:p>
            <a:r>
              <a:rPr lang="en-JP" dirty="0"/>
              <a:t>GitHub (105+ participants)</a:t>
            </a:r>
          </a:p>
          <a:p>
            <a:r>
              <a:rPr lang="en-JP" dirty="0"/>
              <a:t>Automotive  (115+ participants)</a:t>
            </a:r>
          </a:p>
          <a:p>
            <a:r>
              <a:rPr lang="en-JP" dirty="0"/>
              <a:t>Reference Tooling (160+ participants)</a:t>
            </a:r>
          </a:p>
          <a:p>
            <a:r>
              <a:rPr lang="en-JP" dirty="0"/>
              <a:t>China (105+ participants)</a:t>
            </a:r>
          </a:p>
          <a:p>
            <a:r>
              <a:rPr lang="en-JP" dirty="0"/>
              <a:t>Japan (190+ participants)</a:t>
            </a:r>
          </a:p>
          <a:p>
            <a:r>
              <a:rPr lang="en-JP" dirty="0"/>
              <a:t>Korea (40+ participants)</a:t>
            </a:r>
          </a:p>
          <a:p>
            <a:r>
              <a:rPr lang="en-JP" dirty="0"/>
              <a:t>Taiwan (40+ participants)</a:t>
            </a:r>
          </a:p>
          <a:p>
            <a:r>
              <a:rPr lang="en-JP" dirty="0"/>
              <a:t>India (40+ participants)</a:t>
            </a:r>
          </a:p>
          <a:p>
            <a:r>
              <a:rPr lang="en-JP" dirty="0"/>
              <a:t>Germany (30+ participants)</a:t>
            </a:r>
          </a:p>
        </p:txBody>
      </p:sp>
      <p:sp>
        <p:nvSpPr>
          <p:cNvPr id="8" name="Google Shape;285;p35">
            <a:extLst>
              <a:ext uri="{FF2B5EF4-FFF2-40B4-BE49-F238E27FC236}">
                <a16:creationId xmlns:a16="http://schemas.microsoft.com/office/drawing/2014/main" id="{C80C38B8-A524-4744-800C-857CCB5C092A}"/>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dirty="0"/>
              <a:t>Work Groups + Lists + GitHub</a:t>
            </a:r>
            <a:endParaRPr lang="en-CA" dirty="0"/>
          </a:p>
        </p:txBody>
      </p:sp>
    </p:spTree>
    <p:extLst>
      <p:ext uri="{BB962C8B-B14F-4D97-AF65-F5344CB8AC3E}">
        <p14:creationId xmlns:p14="http://schemas.microsoft.com/office/powerpoint/2010/main" val="3534008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CA" dirty="0"/>
              <a:t>Our Online Self-Certification Questionnaire</a:t>
            </a:r>
            <a:endParaRPr dirty="0"/>
          </a:p>
        </p:txBody>
      </p:sp>
      <p:pic>
        <p:nvPicPr>
          <p:cNvPr id="3" name="Picture 2" descr="A screenshot of a cell phone&#10;&#10;Description automatically generated">
            <a:extLst>
              <a:ext uri="{FF2B5EF4-FFF2-40B4-BE49-F238E27FC236}">
                <a16:creationId xmlns:a16="http://schemas.microsoft.com/office/drawing/2014/main" id="{3B6E56A2-6417-8244-8E32-00F8D66C6FEC}"/>
              </a:ext>
            </a:extLst>
          </p:cNvPr>
          <p:cNvPicPr>
            <a:picLocks noChangeAspect="1"/>
          </p:cNvPicPr>
          <p:nvPr/>
        </p:nvPicPr>
        <p:blipFill>
          <a:blip r:embed="rId3"/>
          <a:stretch>
            <a:fillRect/>
          </a:stretch>
        </p:blipFill>
        <p:spPr>
          <a:xfrm>
            <a:off x="1341016" y="1232032"/>
            <a:ext cx="9509967" cy="5491213"/>
          </a:xfrm>
          <a:prstGeom prst="rect">
            <a:avLst/>
          </a:prstGeom>
        </p:spPr>
      </p:pic>
    </p:spTree>
    <p:extLst>
      <p:ext uri="{BB962C8B-B14F-4D97-AF65-F5344CB8AC3E}">
        <p14:creationId xmlns:p14="http://schemas.microsoft.com/office/powerpoint/2010/main" val="128068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12</a:t>
            </a:fld>
            <a:endParaRPr sz="1200" b="0" i="0" u="none" strike="noStrike" cap="none">
              <a:solidFill>
                <a:srgbClr val="898989"/>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3" y="1245609"/>
            <a:ext cx="5854700" cy="1473200"/>
          </a:xfrm>
          <a:prstGeom prst="rect">
            <a:avLst/>
          </a:prstGeom>
        </p:spPr>
      </p:pic>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dirty="0"/>
              <a:t>Comprehensive Reference Material</a:t>
            </a:r>
          </a:p>
        </p:txBody>
      </p:sp>
      <p:pic>
        <p:nvPicPr>
          <p:cNvPr id="12" name="Picture 11">
            <a:extLst>
              <a:ext uri="{FF2B5EF4-FFF2-40B4-BE49-F238E27FC236}">
                <a16:creationId xmlns:a16="http://schemas.microsoft.com/office/drawing/2014/main" id="{5393B576-DBDB-2043-AF61-7FC5F1DC393F}"/>
              </a:ext>
            </a:extLst>
          </p:cNvPr>
          <p:cNvPicPr>
            <a:picLocks noChangeAspect="1"/>
          </p:cNvPicPr>
          <p:nvPr/>
        </p:nvPicPr>
        <p:blipFill>
          <a:blip r:embed="rId4"/>
          <a:stretch>
            <a:fillRect/>
          </a:stretch>
        </p:blipFill>
        <p:spPr>
          <a:xfrm>
            <a:off x="455334" y="1393907"/>
            <a:ext cx="2900805" cy="3773405"/>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1D815F80-DD81-7E4B-AE6A-F7E82C670D63}"/>
              </a:ext>
            </a:extLst>
          </p:cNvPr>
          <p:cNvPicPr>
            <a:picLocks noChangeAspect="1"/>
          </p:cNvPicPr>
          <p:nvPr/>
        </p:nvPicPr>
        <p:blipFill>
          <a:blip r:embed="rId5"/>
          <a:stretch>
            <a:fillRect/>
          </a:stretch>
        </p:blipFill>
        <p:spPr>
          <a:xfrm>
            <a:off x="2096691" y="2273731"/>
            <a:ext cx="2900805" cy="3762820"/>
          </a:xfrm>
          <a:prstGeom prst="rect">
            <a:avLst/>
          </a:prstGeom>
        </p:spPr>
      </p:pic>
      <p:pic>
        <p:nvPicPr>
          <p:cNvPr id="10" name="Picture 9">
            <a:extLst>
              <a:ext uri="{FF2B5EF4-FFF2-40B4-BE49-F238E27FC236}">
                <a16:creationId xmlns:a16="http://schemas.microsoft.com/office/drawing/2014/main" id="{E491C750-E5F6-7440-9423-345036F5138F}"/>
              </a:ext>
            </a:extLst>
          </p:cNvPr>
          <p:cNvPicPr>
            <a:picLocks noChangeAspect="1"/>
          </p:cNvPicPr>
          <p:nvPr/>
        </p:nvPicPr>
        <p:blipFill>
          <a:blip r:embed="rId6"/>
          <a:stretch>
            <a:fillRect/>
          </a:stretch>
        </p:blipFill>
        <p:spPr>
          <a:xfrm>
            <a:off x="3906250" y="2931726"/>
            <a:ext cx="2900806" cy="3626007"/>
          </a:xfrm>
          <a:prstGeom prst="rect">
            <a:avLst/>
          </a:prstGeom>
        </p:spPr>
      </p:pic>
      <p:pic>
        <p:nvPicPr>
          <p:cNvPr id="14" name="Picture 13">
            <a:extLst>
              <a:ext uri="{FF2B5EF4-FFF2-40B4-BE49-F238E27FC236}">
                <a16:creationId xmlns:a16="http://schemas.microsoft.com/office/drawing/2014/main" id="{92B0138E-5ED6-F945-8DA0-4D491CAB73B7}"/>
              </a:ext>
            </a:extLst>
          </p:cNvPr>
          <p:cNvPicPr>
            <a:picLocks noChangeAspect="1"/>
          </p:cNvPicPr>
          <p:nvPr/>
        </p:nvPicPr>
        <p:blipFill>
          <a:blip r:embed="rId7"/>
          <a:stretch>
            <a:fillRect/>
          </a:stretch>
        </p:blipFill>
        <p:spPr>
          <a:xfrm>
            <a:off x="6807055" y="3249538"/>
            <a:ext cx="5165253" cy="2986162"/>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8"/>
          <a:stretch>
            <a:fillRect/>
          </a:stretch>
        </p:blipFill>
        <p:spPr>
          <a:xfrm>
            <a:off x="8261806"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9"/>
          <a:srcRect b="44341"/>
          <a:stretch/>
        </p:blipFill>
        <p:spPr>
          <a:xfrm>
            <a:off x="9061853" y="2973875"/>
            <a:ext cx="3130147" cy="876524"/>
          </a:xfrm>
          <a:prstGeom prst="rect">
            <a:avLst/>
          </a:prstGeom>
        </p:spPr>
      </p:pic>
    </p:spTree>
    <p:extLst>
      <p:ext uri="{BB962C8B-B14F-4D97-AF65-F5344CB8AC3E}">
        <p14:creationId xmlns:p14="http://schemas.microsoft.com/office/powerpoint/2010/main" val="3333147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13</a:t>
            </a:fld>
            <a:endParaRPr sz="1200" b="0" i="0" u="none" strike="noStrike" cap="none">
              <a:solidFill>
                <a:srgbClr val="898989"/>
              </a:solidFill>
              <a:latin typeface="Calibri"/>
              <a:ea typeface="Calibri"/>
              <a:cs typeface="Calibri"/>
              <a:sym typeface="Calibri"/>
            </a:endParaRPr>
          </a:p>
        </p:txBody>
      </p:sp>
      <p:pic>
        <p:nvPicPr>
          <p:cNvPr id="3" name="Picture 2" descr="A screenshot of a social media post&#10;&#10;Description automatically generated">
            <a:extLst>
              <a:ext uri="{FF2B5EF4-FFF2-40B4-BE49-F238E27FC236}">
                <a16:creationId xmlns:a16="http://schemas.microsoft.com/office/drawing/2014/main" id="{A1374F05-9044-C24A-9534-1BBDCCB84655}"/>
              </a:ext>
            </a:extLst>
          </p:cNvPr>
          <p:cNvPicPr>
            <a:picLocks noChangeAspect="1"/>
          </p:cNvPicPr>
          <p:nvPr/>
        </p:nvPicPr>
        <p:blipFill>
          <a:blip r:embed="rId3"/>
          <a:stretch>
            <a:fillRect/>
          </a:stretch>
        </p:blipFill>
        <p:spPr>
          <a:xfrm>
            <a:off x="1557862" y="128016"/>
            <a:ext cx="5598842" cy="54681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C2E6AA3-79CB-3743-9BAD-EE90C046C672}"/>
              </a:ext>
            </a:extLst>
          </p:cNvPr>
          <p:cNvPicPr>
            <a:picLocks noChangeAspect="1"/>
          </p:cNvPicPr>
          <p:nvPr/>
        </p:nvPicPr>
        <p:blipFill>
          <a:blip r:embed="rId4"/>
          <a:stretch>
            <a:fillRect/>
          </a:stretch>
        </p:blipFill>
        <p:spPr>
          <a:xfrm>
            <a:off x="6734830" y="1900784"/>
            <a:ext cx="4619045" cy="4700016"/>
          </a:xfrm>
          <a:prstGeom prst="rect">
            <a:avLst/>
          </a:prstGeom>
        </p:spPr>
      </p:pic>
    </p:spTree>
    <p:extLst>
      <p:ext uri="{BB962C8B-B14F-4D97-AF65-F5344CB8AC3E}">
        <p14:creationId xmlns:p14="http://schemas.microsoft.com/office/powerpoint/2010/main" val="1065986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14</a:t>
            </a:fld>
            <a:endParaRPr sz="1200" b="0" i="0" u="none" strike="noStrike" cap="none">
              <a:solidFill>
                <a:srgbClr val="898989"/>
              </a:solidFill>
              <a:latin typeface="Calibri"/>
              <a:ea typeface="Calibri"/>
              <a:cs typeface="Calibri"/>
              <a:sym typeface="Calibri"/>
            </a:endParaRPr>
          </a:p>
        </p:txBody>
      </p:sp>
      <p:pic>
        <p:nvPicPr>
          <p:cNvPr id="4" name="Picture 3" descr="A screenshot of a cell phone&#10;&#10;Description automatically generated">
            <a:extLst>
              <a:ext uri="{FF2B5EF4-FFF2-40B4-BE49-F238E27FC236}">
                <a16:creationId xmlns:a16="http://schemas.microsoft.com/office/drawing/2014/main" id="{F9BCFC52-D838-0B49-B088-A47888E57E57}"/>
              </a:ext>
            </a:extLst>
          </p:cNvPr>
          <p:cNvPicPr>
            <a:picLocks noChangeAspect="1"/>
          </p:cNvPicPr>
          <p:nvPr/>
        </p:nvPicPr>
        <p:blipFill>
          <a:blip r:embed="rId3"/>
          <a:stretch>
            <a:fillRect/>
          </a:stretch>
        </p:blipFill>
        <p:spPr>
          <a:xfrm>
            <a:off x="1418620" y="167020"/>
            <a:ext cx="9354759" cy="6523960"/>
          </a:xfrm>
          <a:prstGeom prst="rect">
            <a:avLst/>
          </a:prstGeom>
        </p:spPr>
      </p:pic>
    </p:spTree>
    <p:extLst>
      <p:ext uri="{BB962C8B-B14F-4D97-AF65-F5344CB8AC3E}">
        <p14:creationId xmlns:p14="http://schemas.microsoft.com/office/powerpoint/2010/main" val="1732416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Program</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15</a:t>
            </a:fld>
            <a:endParaRPr sz="1200" b="0" i="0" u="none" strike="noStrike" cap="none">
              <a:solidFill>
                <a:srgbClr val="898989"/>
              </a:solidFill>
              <a:latin typeface="Calibri"/>
              <a:ea typeface="Calibri"/>
              <a:cs typeface="Calibri"/>
              <a:sym typeface="Calibri"/>
            </a:endParaRPr>
          </a:p>
        </p:txBody>
      </p:sp>
      <p:pic>
        <p:nvPicPr>
          <p:cNvPr id="4" name="Picture 3" descr="A picture containing game&#10;&#10;Description automatically generated">
            <a:extLst>
              <a:ext uri="{FF2B5EF4-FFF2-40B4-BE49-F238E27FC236}">
                <a16:creationId xmlns:a16="http://schemas.microsoft.com/office/drawing/2014/main" id="{99585326-AC72-EE4C-83DC-0968580D1D8C}"/>
              </a:ext>
            </a:extLst>
          </p:cNvPr>
          <p:cNvPicPr>
            <a:picLocks noChangeAspect="1"/>
          </p:cNvPicPr>
          <p:nvPr/>
        </p:nvPicPr>
        <p:blipFill>
          <a:blip r:embed="rId3"/>
          <a:stretch>
            <a:fillRect/>
          </a:stretch>
        </p:blipFill>
        <p:spPr>
          <a:xfrm>
            <a:off x="-1018033" y="1690826"/>
            <a:ext cx="14536240" cy="3795574"/>
          </a:xfrm>
          <a:prstGeom prst="rect">
            <a:avLst/>
          </a:prstGeom>
        </p:spPr>
      </p:pic>
    </p:spTree>
    <p:extLst>
      <p:ext uri="{BB962C8B-B14F-4D97-AF65-F5344CB8AC3E}">
        <p14:creationId xmlns:p14="http://schemas.microsoft.com/office/powerpoint/2010/main" val="2513210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Program</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16</a:t>
            </a:fld>
            <a:endParaRPr sz="1200" b="0" i="0" u="none" strike="noStrike" cap="none">
              <a:solidFill>
                <a:srgbClr val="898989"/>
              </a:solidFill>
              <a:latin typeface="Calibri"/>
              <a:ea typeface="Calibri"/>
              <a:cs typeface="Calibri"/>
              <a:sym typeface="Calibri"/>
            </a:endParaRPr>
          </a:p>
        </p:txBody>
      </p:sp>
      <p:pic>
        <p:nvPicPr>
          <p:cNvPr id="3" name="Picture 2" descr="A screenshot of a cell phone&#10;&#10;Description automatically generated">
            <a:extLst>
              <a:ext uri="{FF2B5EF4-FFF2-40B4-BE49-F238E27FC236}">
                <a16:creationId xmlns:a16="http://schemas.microsoft.com/office/drawing/2014/main" id="{14286F5E-1F76-6044-A1EC-D37F0EC7816D}"/>
              </a:ext>
            </a:extLst>
          </p:cNvPr>
          <p:cNvPicPr>
            <a:picLocks noChangeAspect="1"/>
          </p:cNvPicPr>
          <p:nvPr/>
        </p:nvPicPr>
        <p:blipFill>
          <a:blip r:embed="rId3"/>
          <a:stretch>
            <a:fillRect/>
          </a:stretch>
        </p:blipFill>
        <p:spPr>
          <a:xfrm>
            <a:off x="965969" y="1485746"/>
            <a:ext cx="10260062" cy="4562788"/>
          </a:xfrm>
          <a:prstGeom prst="rect">
            <a:avLst/>
          </a:prstGeom>
        </p:spPr>
      </p:pic>
    </p:spTree>
    <p:extLst>
      <p:ext uri="{BB962C8B-B14F-4D97-AF65-F5344CB8AC3E}">
        <p14:creationId xmlns:p14="http://schemas.microsoft.com/office/powerpoint/2010/main" val="2338280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4A4E3DD-39E0-C645-A6CC-D319842D47DF}"/>
              </a:ext>
            </a:extLst>
          </p:cNvPr>
          <p:cNvPicPr>
            <a:picLocks noChangeAspect="1"/>
          </p:cNvPicPr>
          <p:nvPr/>
        </p:nvPicPr>
        <p:blipFill>
          <a:blip r:embed="rId3"/>
          <a:stretch>
            <a:fillRect/>
          </a:stretch>
        </p:blipFill>
        <p:spPr>
          <a:xfrm>
            <a:off x="964691" y="1690826"/>
            <a:ext cx="10262617" cy="4820066"/>
          </a:xfrm>
          <a:prstGeom prst="rect">
            <a:avLst/>
          </a:prstGeom>
        </p:spPr>
      </p:pic>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Program</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17</a:t>
            </a:fld>
            <a:endParaRPr sz="1200" b="0" i="0" u="none" strike="noStrike" cap="none">
              <a:solidFill>
                <a:srgbClr val="898989"/>
              </a:solidFill>
              <a:latin typeface="Calibri"/>
              <a:ea typeface="Calibri"/>
              <a:cs typeface="Calibri"/>
              <a:sym typeface="Calibri"/>
            </a:endParaRPr>
          </a:p>
        </p:txBody>
      </p:sp>
    </p:spTree>
    <p:extLst>
      <p:ext uri="{BB962C8B-B14F-4D97-AF65-F5344CB8AC3E}">
        <p14:creationId xmlns:p14="http://schemas.microsoft.com/office/powerpoint/2010/main" val="225142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9" name="Google Shape;285;p35">
            <a:extLst>
              <a:ext uri="{FF2B5EF4-FFF2-40B4-BE49-F238E27FC236}">
                <a16:creationId xmlns:a16="http://schemas.microsoft.com/office/drawing/2014/main" id="{D5A98FBE-7A12-4C42-B8DC-EF8804D47AFC}"/>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Partner Program</a:t>
            </a:r>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18</a:t>
            </a:fld>
            <a:endParaRPr sz="1200" b="0" i="0" u="none" strike="noStrike" cap="none">
              <a:solidFill>
                <a:srgbClr val="898989"/>
              </a:solidFill>
              <a:latin typeface="Calibri"/>
              <a:ea typeface="Calibri"/>
              <a:cs typeface="Calibri"/>
              <a:sym typeface="Calibri"/>
            </a:endParaRPr>
          </a:p>
        </p:txBody>
      </p:sp>
      <p:pic>
        <p:nvPicPr>
          <p:cNvPr id="4" name="Picture 3" descr="A close up of a logo&#10;&#10;Description automatically generated">
            <a:extLst>
              <a:ext uri="{FF2B5EF4-FFF2-40B4-BE49-F238E27FC236}">
                <a16:creationId xmlns:a16="http://schemas.microsoft.com/office/drawing/2014/main" id="{5FAA0904-8D78-6A4D-9BA9-EFE621301CE9}"/>
              </a:ext>
            </a:extLst>
          </p:cNvPr>
          <p:cNvPicPr>
            <a:picLocks noChangeAspect="1"/>
          </p:cNvPicPr>
          <p:nvPr/>
        </p:nvPicPr>
        <p:blipFill>
          <a:blip r:embed="rId3"/>
          <a:stretch>
            <a:fillRect/>
          </a:stretch>
        </p:blipFill>
        <p:spPr>
          <a:xfrm>
            <a:off x="464844" y="2166963"/>
            <a:ext cx="5283200" cy="2070100"/>
          </a:xfrm>
          <a:prstGeom prst="rect">
            <a:avLst/>
          </a:prstGeom>
        </p:spPr>
      </p:pic>
      <p:pic>
        <p:nvPicPr>
          <p:cNvPr id="6" name="Picture 5" descr="A close up of a logo&#10;&#10;Description automatically generated">
            <a:extLst>
              <a:ext uri="{FF2B5EF4-FFF2-40B4-BE49-F238E27FC236}">
                <a16:creationId xmlns:a16="http://schemas.microsoft.com/office/drawing/2014/main" id="{ACF329B7-1D63-5746-A4A0-929E9722497D}"/>
              </a:ext>
            </a:extLst>
          </p:cNvPr>
          <p:cNvPicPr>
            <a:picLocks noChangeAspect="1"/>
          </p:cNvPicPr>
          <p:nvPr/>
        </p:nvPicPr>
        <p:blipFill>
          <a:blip r:embed="rId4"/>
          <a:stretch>
            <a:fillRect/>
          </a:stretch>
        </p:blipFill>
        <p:spPr>
          <a:xfrm>
            <a:off x="6782663" y="2166963"/>
            <a:ext cx="4595413" cy="3316278"/>
          </a:xfrm>
          <a:prstGeom prst="rect">
            <a:avLst/>
          </a:prstGeom>
        </p:spPr>
      </p:pic>
    </p:spTree>
    <p:extLst>
      <p:ext uri="{BB962C8B-B14F-4D97-AF65-F5344CB8AC3E}">
        <p14:creationId xmlns:p14="http://schemas.microsoft.com/office/powerpoint/2010/main" val="1701353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5" name="Picture 4" descr="A picture containing tree, nature&#10;&#10;Description automatically generated">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3028" y="2233531"/>
            <a:ext cx="7310855" cy="3464861"/>
          </a:xfrm>
          <a:prstGeom prst="rect">
            <a:avLst/>
          </a:prstGeom>
        </p:spPr>
      </p:pic>
      <p:pic>
        <p:nvPicPr>
          <p:cNvPr id="8" name="Picture 7" descr="A sign on a pole&#10;&#10;Description automatically generated">
            <a:extLst>
              <a:ext uri="{FF2B5EF4-FFF2-40B4-BE49-F238E27FC236}">
                <a16:creationId xmlns:a16="http://schemas.microsoft.com/office/drawing/2014/main" id="{CC13634A-635A-D44F-B0DA-68379C8C04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5715" y="3965961"/>
            <a:ext cx="2408427" cy="2391299"/>
          </a:xfrm>
          <a:prstGeom prst="rect">
            <a:avLst/>
          </a:prstGeom>
        </p:spPr>
      </p:pic>
      <p:pic>
        <p:nvPicPr>
          <p:cNvPr id="4" name="Picture 3">
            <a:extLst>
              <a:ext uri="{FF2B5EF4-FFF2-40B4-BE49-F238E27FC236}">
                <a16:creationId xmlns:a16="http://schemas.microsoft.com/office/drawing/2014/main" id="{C8868173-9D34-5640-9E80-A8A690F395A3}"/>
              </a:ext>
            </a:extLst>
          </p:cNvPr>
          <p:cNvPicPr>
            <a:picLocks noChangeAspect="1"/>
          </p:cNvPicPr>
          <p:nvPr/>
        </p:nvPicPr>
        <p:blipFill>
          <a:blip r:embed="rId5"/>
          <a:stretch>
            <a:fillRect/>
          </a:stretch>
        </p:blipFill>
        <p:spPr>
          <a:xfrm>
            <a:off x="1121637" y="1690826"/>
            <a:ext cx="2616581" cy="2093265"/>
          </a:xfrm>
          <a:prstGeom prst="rect">
            <a:avLst/>
          </a:prstGeom>
        </p:spPr>
      </p:pic>
      <p:sp>
        <p:nvSpPr>
          <p:cNvPr id="10" name="Google Shape;285;p35">
            <a:extLst>
              <a:ext uri="{FF2B5EF4-FFF2-40B4-BE49-F238E27FC236}">
                <a16:creationId xmlns:a16="http://schemas.microsoft.com/office/drawing/2014/main" id="{A366E46D-DA40-8F4E-87F8-0F6C35B6C779}"/>
              </a:ext>
            </a:extLst>
          </p:cNvPr>
          <p:cNvSpPr txBox="1">
            <a:spLocks noGrp="1"/>
          </p:cNvSpPr>
          <p:nvPr>
            <p:ph type="title"/>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p>
            <a:pPr>
              <a:buSzPts val="1100"/>
            </a:pPr>
            <a:r>
              <a:rPr lang="en-US" dirty="0"/>
              <a:t>Global Third-Party</a:t>
            </a:r>
            <a:r>
              <a:rPr lang="en-CA" dirty="0"/>
              <a:t> Certification</a:t>
            </a:r>
            <a:endParaRPr dirty="0"/>
          </a:p>
        </p:txBody>
      </p:sp>
    </p:spTree>
    <p:extLst>
      <p:ext uri="{BB962C8B-B14F-4D97-AF65-F5344CB8AC3E}">
        <p14:creationId xmlns:p14="http://schemas.microsoft.com/office/powerpoint/2010/main" val="705930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Triangle 1">
            <a:extLst>
              <a:ext uri="{FF2B5EF4-FFF2-40B4-BE49-F238E27FC236}">
                <a16:creationId xmlns:a16="http://schemas.microsoft.com/office/drawing/2014/main" id="{A96BA373-4B3D-D84E-BEB3-6A884F04AED4}"/>
              </a:ext>
            </a:extLst>
          </p:cNvPr>
          <p:cNvSpPr/>
          <p:nvPr/>
        </p:nvSpPr>
        <p:spPr>
          <a:xfrm>
            <a:off x="1676399" y="1266421"/>
            <a:ext cx="8839199" cy="43251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6" name="Google Shape;166;p19"/>
          <p:cNvSpPr txBox="1">
            <a:spLocks noGrp="1"/>
          </p:cNvSpPr>
          <p:nvPr>
            <p:ph type="title"/>
          </p:nvPr>
        </p:nvSpPr>
        <p:spPr>
          <a:xfrm>
            <a:off x="838199" y="178069"/>
            <a:ext cx="10515600" cy="13257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CA" sz="4400" dirty="0"/>
              <a:t>Open Compliance Program Solutions</a:t>
            </a:r>
            <a:endParaRPr sz="4400" b="0" i="0" u="none" strike="noStrike" cap="none" dirty="0">
              <a:solidFill>
                <a:srgbClr val="00B4C2"/>
              </a:solidFill>
              <a:latin typeface="Calibri"/>
              <a:ea typeface="Calibri"/>
              <a:cs typeface="Calibri"/>
              <a:sym typeface="Calibri"/>
            </a:endParaRPr>
          </a:p>
        </p:txBody>
      </p:sp>
      <p:pic>
        <p:nvPicPr>
          <p:cNvPr id="4" name="図 14">
            <a:extLst>
              <a:ext uri="{FF2B5EF4-FFF2-40B4-BE49-F238E27FC236}">
                <a16:creationId xmlns:a16="http://schemas.microsoft.com/office/drawing/2014/main" id="{2832A84E-602C-384E-9787-3FF6AB08D5E8}"/>
              </a:ext>
            </a:extLst>
          </p:cNvPr>
          <p:cNvPicPr>
            <a:picLocks noChangeAspect="1"/>
          </p:cNvPicPr>
          <p:nvPr/>
        </p:nvPicPr>
        <p:blipFill>
          <a:blip r:embed="rId3"/>
          <a:stretch>
            <a:fillRect/>
          </a:stretch>
        </p:blipFill>
        <p:spPr>
          <a:xfrm>
            <a:off x="5588847" y="3176434"/>
            <a:ext cx="1014300" cy="1233933"/>
          </a:xfrm>
          <a:prstGeom prst="rect">
            <a:avLst/>
          </a:prstGeom>
        </p:spPr>
      </p:pic>
      <p:sp>
        <p:nvSpPr>
          <p:cNvPr id="3" name="Rounded Rectangle 2">
            <a:extLst>
              <a:ext uri="{FF2B5EF4-FFF2-40B4-BE49-F238E27FC236}">
                <a16:creationId xmlns:a16="http://schemas.microsoft.com/office/drawing/2014/main" id="{3BB60391-0964-4A4E-9D2E-9AEAEBFACCE8}"/>
              </a:ext>
            </a:extLst>
          </p:cNvPr>
          <p:cNvSpPr/>
          <p:nvPr/>
        </p:nvSpPr>
        <p:spPr>
          <a:xfrm>
            <a:off x="5343525" y="1995224"/>
            <a:ext cx="1509713" cy="9882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ood&#10;&#10;Description automatically generated">
            <a:extLst>
              <a:ext uri="{FF2B5EF4-FFF2-40B4-BE49-F238E27FC236}">
                <a16:creationId xmlns:a16="http://schemas.microsoft.com/office/drawing/2014/main" id="{59984ACE-EFC8-324D-A0A9-2201A50BBCA7}"/>
              </a:ext>
            </a:extLst>
          </p:cNvPr>
          <p:cNvPicPr>
            <a:picLocks noChangeAspect="1"/>
          </p:cNvPicPr>
          <p:nvPr/>
        </p:nvPicPr>
        <p:blipFill>
          <a:blip r:embed="rId4"/>
          <a:stretch>
            <a:fillRect/>
          </a:stretch>
        </p:blipFill>
        <p:spPr>
          <a:xfrm>
            <a:off x="5387364" y="2120154"/>
            <a:ext cx="1424773" cy="792077"/>
          </a:xfrm>
          <a:prstGeom prst="rect">
            <a:avLst/>
          </a:prstGeom>
        </p:spPr>
      </p:pic>
      <p:sp>
        <p:nvSpPr>
          <p:cNvPr id="9" name="TextBox 8">
            <a:extLst>
              <a:ext uri="{FF2B5EF4-FFF2-40B4-BE49-F238E27FC236}">
                <a16:creationId xmlns:a16="http://schemas.microsoft.com/office/drawing/2014/main" id="{043F6110-F8A1-AF43-9B11-01B58C6924E1}"/>
              </a:ext>
            </a:extLst>
          </p:cNvPr>
          <p:cNvSpPr txBox="1"/>
          <p:nvPr/>
        </p:nvSpPr>
        <p:spPr>
          <a:xfrm>
            <a:off x="8153151" y="2438232"/>
            <a:ext cx="1021433" cy="307777"/>
          </a:xfrm>
          <a:prstGeom prst="rect">
            <a:avLst/>
          </a:prstGeom>
          <a:noFill/>
        </p:spPr>
        <p:txBody>
          <a:bodyPr wrap="none" rtlCol="0">
            <a:spAutoFit/>
          </a:bodyPr>
          <a:lstStyle/>
          <a:p>
            <a:r>
              <a:rPr lang="en-JP" dirty="0"/>
              <a:t>Processes</a:t>
            </a:r>
          </a:p>
        </p:txBody>
      </p:sp>
      <p:sp>
        <p:nvSpPr>
          <p:cNvPr id="11" name="TextBox 10">
            <a:extLst>
              <a:ext uri="{FF2B5EF4-FFF2-40B4-BE49-F238E27FC236}">
                <a16:creationId xmlns:a16="http://schemas.microsoft.com/office/drawing/2014/main" id="{DD3EC7C5-088E-DB49-BF18-D50C90D27C35}"/>
              </a:ext>
            </a:extLst>
          </p:cNvPr>
          <p:cNvSpPr txBox="1"/>
          <p:nvPr/>
        </p:nvSpPr>
        <p:spPr>
          <a:xfrm>
            <a:off x="9234688" y="3639511"/>
            <a:ext cx="1399742" cy="307777"/>
          </a:xfrm>
          <a:prstGeom prst="rect">
            <a:avLst/>
          </a:prstGeom>
          <a:noFill/>
        </p:spPr>
        <p:txBody>
          <a:bodyPr wrap="none" rtlCol="0">
            <a:spAutoFit/>
          </a:bodyPr>
          <a:lstStyle/>
          <a:p>
            <a:r>
              <a:rPr lang="en-JP" dirty="0"/>
              <a:t>Bill of Materials</a:t>
            </a:r>
          </a:p>
        </p:txBody>
      </p:sp>
      <p:sp>
        <p:nvSpPr>
          <p:cNvPr id="12" name="TextBox 11">
            <a:extLst>
              <a:ext uri="{FF2B5EF4-FFF2-40B4-BE49-F238E27FC236}">
                <a16:creationId xmlns:a16="http://schemas.microsoft.com/office/drawing/2014/main" id="{CFA1CA4B-658B-DB4A-9DB7-B6BD7E129288}"/>
              </a:ext>
            </a:extLst>
          </p:cNvPr>
          <p:cNvSpPr txBox="1"/>
          <p:nvPr/>
        </p:nvSpPr>
        <p:spPr>
          <a:xfrm>
            <a:off x="10248747" y="4782659"/>
            <a:ext cx="771365" cy="307777"/>
          </a:xfrm>
          <a:prstGeom prst="rect">
            <a:avLst/>
          </a:prstGeom>
          <a:noFill/>
        </p:spPr>
        <p:txBody>
          <a:bodyPr wrap="none" rtlCol="0">
            <a:spAutoFit/>
          </a:bodyPr>
          <a:lstStyle/>
          <a:p>
            <a:r>
              <a:rPr lang="en-JP" dirty="0"/>
              <a:t>Tooling</a:t>
            </a:r>
          </a:p>
        </p:txBody>
      </p:sp>
      <p:sp>
        <p:nvSpPr>
          <p:cNvPr id="10" name="TextBox 9">
            <a:extLst>
              <a:ext uri="{FF2B5EF4-FFF2-40B4-BE49-F238E27FC236}">
                <a16:creationId xmlns:a16="http://schemas.microsoft.com/office/drawing/2014/main" id="{626F3FF1-34E3-7B4A-8FCD-9D8D4931582A}"/>
              </a:ext>
            </a:extLst>
          </p:cNvPr>
          <p:cNvSpPr txBox="1"/>
          <p:nvPr/>
        </p:nvSpPr>
        <p:spPr>
          <a:xfrm>
            <a:off x="4476803" y="6052164"/>
            <a:ext cx="3238387" cy="307777"/>
          </a:xfrm>
          <a:prstGeom prst="rect">
            <a:avLst/>
          </a:prstGeom>
          <a:noFill/>
        </p:spPr>
        <p:txBody>
          <a:bodyPr wrap="none" rtlCol="0">
            <a:spAutoFit/>
          </a:bodyPr>
          <a:lstStyle/>
          <a:p>
            <a:r>
              <a:rPr lang="en-US" dirty="0">
                <a:hlinkClick r:id="rId5"/>
              </a:rPr>
              <a:t>https://compliance.linuxfoundation.org/</a:t>
            </a:r>
            <a:endParaRPr lang="en-JP" dirty="0"/>
          </a:p>
        </p:txBody>
      </p:sp>
      <p:sp>
        <p:nvSpPr>
          <p:cNvPr id="13" name="Rounded Rectangle 12">
            <a:extLst>
              <a:ext uri="{FF2B5EF4-FFF2-40B4-BE49-F238E27FC236}">
                <a16:creationId xmlns:a16="http://schemas.microsoft.com/office/drawing/2014/main" id="{9C12DA74-73F0-0E4D-8EA3-15507C970CE4}"/>
              </a:ext>
            </a:extLst>
          </p:cNvPr>
          <p:cNvSpPr/>
          <p:nvPr/>
        </p:nvSpPr>
        <p:spPr>
          <a:xfrm>
            <a:off x="2861733" y="4497501"/>
            <a:ext cx="6596998" cy="94574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t>SPS</a:t>
            </a:r>
          </a:p>
        </p:txBody>
      </p:sp>
      <p:pic>
        <p:nvPicPr>
          <p:cNvPr id="1026" name="Picture 2" descr="FOSSology">
            <a:extLst>
              <a:ext uri="{FF2B5EF4-FFF2-40B4-BE49-F238E27FC236}">
                <a16:creationId xmlns:a16="http://schemas.microsoft.com/office/drawing/2014/main" id="{B887A175-ED81-6847-858F-281C6F752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934" y="4713481"/>
            <a:ext cx="965900" cy="5137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ern">
            <a:extLst>
              <a:ext uri="{FF2B5EF4-FFF2-40B4-BE49-F238E27FC236}">
                <a16:creationId xmlns:a16="http://schemas.microsoft.com/office/drawing/2014/main" id="{FFF4F557-4BCB-CB4E-9434-BCE1EDFB3E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7854" y="4760904"/>
            <a:ext cx="1104305" cy="49080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The Quartermaster project. logo">
            <a:extLst>
              <a:ext uri="{FF2B5EF4-FFF2-40B4-BE49-F238E27FC236}">
                <a16:creationId xmlns:a16="http://schemas.microsoft.com/office/drawing/2014/main" id="{512D9746-4B67-8341-B58C-D9F7E7F566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7435" y="4643063"/>
            <a:ext cx="746720" cy="681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dx">
            <a:extLst>
              <a:ext uri="{FF2B5EF4-FFF2-40B4-BE49-F238E27FC236}">
                <a16:creationId xmlns:a16="http://schemas.microsoft.com/office/drawing/2014/main" id="{41510069-2681-FB4D-9D33-795E7B678F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8414" y="4645378"/>
            <a:ext cx="444550" cy="4445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4C636DF-B62E-6046-AB7A-315E04B71AFA}"/>
              </a:ext>
            </a:extLst>
          </p:cNvPr>
          <p:cNvSpPr txBox="1"/>
          <p:nvPr/>
        </p:nvSpPr>
        <p:spPr>
          <a:xfrm>
            <a:off x="5687300" y="5116220"/>
            <a:ext cx="918841" cy="253916"/>
          </a:xfrm>
          <a:prstGeom prst="rect">
            <a:avLst/>
          </a:prstGeom>
          <a:noFill/>
        </p:spPr>
        <p:txBody>
          <a:bodyPr wrap="none" rtlCol="0">
            <a:spAutoFit/>
          </a:bodyPr>
          <a:lstStyle/>
          <a:p>
            <a:r>
              <a:rPr lang="en-JP" sz="1050" dirty="0"/>
              <a:t>SPDX Tools</a:t>
            </a:r>
          </a:p>
        </p:txBody>
      </p:sp>
      <p:pic>
        <p:nvPicPr>
          <p:cNvPr id="6" name="Picture 5" descr="A close up of a sign&#10;&#10;Description automatically generated">
            <a:extLst>
              <a:ext uri="{FF2B5EF4-FFF2-40B4-BE49-F238E27FC236}">
                <a16:creationId xmlns:a16="http://schemas.microsoft.com/office/drawing/2014/main" id="{7D706905-34B9-DE44-AC44-0C4D2ED7A542}"/>
              </a:ext>
            </a:extLst>
          </p:cNvPr>
          <p:cNvPicPr>
            <a:picLocks noChangeAspect="1"/>
          </p:cNvPicPr>
          <p:nvPr/>
        </p:nvPicPr>
        <p:blipFill>
          <a:blip r:embed="rId10"/>
          <a:stretch>
            <a:fillRect/>
          </a:stretch>
        </p:blipFill>
        <p:spPr>
          <a:xfrm>
            <a:off x="8635636" y="4659730"/>
            <a:ext cx="601429" cy="629402"/>
          </a:xfrm>
          <a:prstGeom prst="rect">
            <a:avLst/>
          </a:prstGeom>
        </p:spPr>
      </p:pic>
      <p:pic>
        <p:nvPicPr>
          <p:cNvPr id="15" name="Picture 14" descr="A close up of a sign&#10;&#10;Description automatically generated">
            <a:extLst>
              <a:ext uri="{FF2B5EF4-FFF2-40B4-BE49-F238E27FC236}">
                <a16:creationId xmlns:a16="http://schemas.microsoft.com/office/drawing/2014/main" id="{CA9A2ADA-1FF8-B740-8E40-9A76200D6D64}"/>
              </a:ext>
            </a:extLst>
          </p:cNvPr>
          <p:cNvPicPr>
            <a:picLocks noChangeAspect="1"/>
          </p:cNvPicPr>
          <p:nvPr/>
        </p:nvPicPr>
        <p:blipFill>
          <a:blip r:embed="rId11"/>
          <a:stretch>
            <a:fillRect/>
          </a:stretch>
        </p:blipFill>
        <p:spPr>
          <a:xfrm>
            <a:off x="4171761" y="4802635"/>
            <a:ext cx="1493576" cy="335471"/>
          </a:xfrm>
          <a:prstGeom prst="rect">
            <a:avLst/>
          </a:prstGeom>
        </p:spPr>
      </p:pic>
    </p:spTree>
    <p:extLst>
      <p:ext uri="{BB962C8B-B14F-4D97-AF65-F5344CB8AC3E}">
        <p14:creationId xmlns:p14="http://schemas.microsoft.com/office/powerpoint/2010/main" val="116622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15D7-40D1-DB49-BEBC-CBFA6B63DA29}"/>
              </a:ext>
            </a:extLst>
          </p:cNvPr>
          <p:cNvSpPr>
            <a:spLocks noGrp="1"/>
          </p:cNvSpPr>
          <p:nvPr>
            <p:ph type="title"/>
          </p:nvPr>
        </p:nvSpPr>
        <p:spPr/>
        <p:txBody>
          <a:bodyPr/>
          <a:lstStyle/>
          <a:p>
            <a:r>
              <a:rPr lang="en-US" dirty="0"/>
              <a:t>OpenChain in ISO/IEC JTC1</a:t>
            </a:r>
            <a:endParaRPr lang="en-JP" dirty="0"/>
          </a:p>
        </p:txBody>
      </p:sp>
      <p:sp>
        <p:nvSpPr>
          <p:cNvPr id="3" name="Text Placeholder 2">
            <a:extLst>
              <a:ext uri="{FF2B5EF4-FFF2-40B4-BE49-F238E27FC236}">
                <a16:creationId xmlns:a16="http://schemas.microsoft.com/office/drawing/2014/main" id="{4F694CE9-A5C6-E64A-984C-1DFD8C7BBB09}"/>
              </a:ext>
            </a:extLst>
          </p:cNvPr>
          <p:cNvSpPr>
            <a:spLocks noGrp="1"/>
          </p:cNvSpPr>
          <p:nvPr>
            <p:ph type="body" idx="1"/>
          </p:nvPr>
        </p:nvSpPr>
        <p:spPr>
          <a:xfrm>
            <a:off x="838200" y="1159133"/>
            <a:ext cx="10515600" cy="3829200"/>
          </a:xfrm>
        </p:spPr>
        <p:txBody>
          <a:bodyPr/>
          <a:lstStyle/>
          <a:p>
            <a:endParaRPr lang="en-US" sz="2400" dirty="0">
              <a:solidFill>
                <a:schemeClr val="tx1">
                  <a:lumMod val="50000"/>
                  <a:lumOff val="50000"/>
                </a:schemeClr>
              </a:solidFill>
            </a:endParaRPr>
          </a:p>
          <a:p>
            <a:r>
              <a:rPr lang="en-CA" sz="2400" dirty="0"/>
              <a:t>We worked in partnership with Joint Development Foundation to transition from de facto to formal international standard. </a:t>
            </a:r>
            <a:endParaRPr lang="en-US" sz="2400" dirty="0">
              <a:solidFill>
                <a:schemeClr val="tx1">
                  <a:lumMod val="50000"/>
                  <a:lumOff val="50000"/>
                </a:schemeClr>
              </a:solidFill>
            </a:endParaRPr>
          </a:p>
          <a:p>
            <a:r>
              <a:rPr lang="en-US" sz="2400" dirty="0">
                <a:solidFill>
                  <a:schemeClr val="tx1">
                    <a:lumMod val="50000"/>
                    <a:lumOff val="50000"/>
                  </a:schemeClr>
                </a:solidFill>
              </a:rPr>
              <a:t>OpenChain was submitted to ISO via the ISO/IEC JTC1 PAS transposition process to result in an International Standard in April 2020. </a:t>
            </a:r>
          </a:p>
          <a:p>
            <a:r>
              <a:rPr lang="en-US" sz="2400" dirty="0">
                <a:solidFill>
                  <a:schemeClr val="tx1">
                    <a:lumMod val="50000"/>
                    <a:lumOff val="50000"/>
                  </a:schemeClr>
                </a:solidFill>
              </a:rPr>
              <a:t>The voting period completed in September.</a:t>
            </a:r>
            <a:endParaRPr lang="en-US" altLang="ja-JP" sz="2400" dirty="0">
              <a:solidFill>
                <a:schemeClr val="tx1">
                  <a:lumMod val="50000"/>
                  <a:lumOff val="50000"/>
                </a:schemeClr>
              </a:solidFill>
            </a:endParaRPr>
          </a:p>
          <a:p>
            <a:r>
              <a:rPr lang="en-US" altLang="ja-JP" sz="2400" dirty="0">
                <a:solidFill>
                  <a:schemeClr val="tx1">
                    <a:lumMod val="50000"/>
                    <a:lumOff val="50000"/>
                  </a:schemeClr>
                </a:solidFill>
              </a:rPr>
              <a:t>The International Standard will be published by ISO/IEC shortly.</a:t>
            </a:r>
          </a:p>
          <a:p>
            <a:r>
              <a:rPr lang="en-US" sz="2400" dirty="0">
                <a:solidFill>
                  <a:schemeClr val="tx1">
                    <a:lumMod val="50000"/>
                    <a:lumOff val="50000"/>
                  </a:schemeClr>
                </a:solidFill>
              </a:rPr>
              <a:t>You can check out the draft </a:t>
            </a:r>
            <a:r>
              <a:rPr lang="en-CA" sz="2300" dirty="0"/>
              <a:t>here:</a:t>
            </a:r>
          </a:p>
          <a:p>
            <a:pPr marL="685800" indent="-457200">
              <a:spcBef>
                <a:spcPts val="0"/>
              </a:spcBef>
            </a:pPr>
            <a:r>
              <a:rPr lang="en-CA" sz="1800" dirty="0">
                <a:hlinkClick r:id="rId3"/>
              </a:rPr>
              <a:t>https://wiki.linuxfoundation.org/_media/openchain/openchainspec-2.1.draft.pdf</a:t>
            </a:r>
            <a:r>
              <a:rPr lang="en-CA" sz="1800" dirty="0"/>
              <a:t> </a:t>
            </a:r>
            <a:endParaRPr lang="en-US" sz="1800" dirty="0"/>
          </a:p>
          <a:p>
            <a:endParaRPr lang="en-JP" dirty="0"/>
          </a:p>
        </p:txBody>
      </p:sp>
      <p:sp>
        <p:nvSpPr>
          <p:cNvPr id="6" name="スライド番号プレースホルダー 5">
            <a:extLst>
              <a:ext uri="{FF2B5EF4-FFF2-40B4-BE49-F238E27FC236}">
                <a16:creationId xmlns:a16="http://schemas.microsoft.com/office/drawing/2014/main" id="{A662CDB9-82DA-4BA4-BA4E-C95456FCD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3430080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B4C2"/>
              </a:buClr>
              <a:buSzPts val="900"/>
              <a:buFont typeface="Calibri"/>
              <a:buNone/>
            </a:pPr>
            <a:r>
              <a:rPr lang="en-US" b="1" dirty="0">
                <a:solidFill>
                  <a:schemeClr val="bg1">
                    <a:lumMod val="50000"/>
                  </a:schemeClr>
                </a:solidFill>
              </a:rPr>
              <a:t>The OpenChain standard can be met by:</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Self-Certification</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Independent Compliance Assessment</a:t>
            </a:r>
            <a:br>
              <a:rPr lang="en-US" dirty="0">
                <a:solidFill>
                  <a:schemeClr val="bg1">
                    <a:lumMod val="50000"/>
                  </a:schemeClr>
                </a:solidFill>
              </a:rPr>
            </a:br>
            <a:br>
              <a:rPr lang="en-US" dirty="0">
                <a:solidFill>
                  <a:schemeClr val="bg1">
                    <a:lumMod val="50000"/>
                  </a:schemeClr>
                </a:solidFill>
              </a:rPr>
            </a:br>
            <a:r>
              <a:rPr lang="en-US" dirty="0">
                <a:solidFill>
                  <a:schemeClr val="bg1">
                    <a:lumMod val="50000"/>
                  </a:schemeClr>
                </a:solidFill>
              </a:rPr>
              <a:t>Third Party Certification</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Freedom of Choice for Customers and Suppliers</a:t>
            </a:r>
            <a:endParaRPr lang="en-CA" sz="4200" dirty="0"/>
          </a:p>
        </p:txBody>
      </p:sp>
    </p:spTree>
    <p:extLst>
      <p:ext uri="{BB962C8B-B14F-4D97-AF65-F5344CB8AC3E}">
        <p14:creationId xmlns:p14="http://schemas.microsoft.com/office/powerpoint/2010/main" val="3419136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Self-Certification is at the heart of the OpenChain industry standard. Companies can access a series of yes/no questions to determine if they have implemented the key requirements of a quality open source compliance program. These questions can be found here:</a:t>
            </a:r>
            <a:br>
              <a:rPr lang="en-US" dirty="0">
                <a:solidFill>
                  <a:schemeClr val="bg1">
                    <a:lumMod val="50000"/>
                  </a:schemeClr>
                </a:solidFill>
              </a:rPr>
            </a:br>
            <a:r>
              <a:rPr lang="en-US" dirty="0">
                <a:solidFill>
                  <a:schemeClr val="bg1">
                    <a:lumMod val="50000"/>
                  </a:schemeClr>
                </a:solidFill>
                <a:hlinkClick r:id="rId3"/>
              </a:rPr>
              <a:t>https://certification.openchainproject.org</a:t>
            </a:r>
            <a:r>
              <a:rPr lang="en-US" dirty="0">
                <a:solidFill>
                  <a:schemeClr val="bg1">
                    <a:lumMod val="50000"/>
                  </a:schemeClr>
                </a:solidFill>
              </a:rPr>
              <a:t> </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Self-Certification</a:t>
            </a:r>
            <a:endParaRPr lang="en-CA" sz="4200" dirty="0"/>
          </a:p>
        </p:txBody>
      </p:sp>
    </p:spTree>
    <p:extLst>
      <p:ext uri="{BB962C8B-B14F-4D97-AF65-F5344CB8AC3E}">
        <p14:creationId xmlns:p14="http://schemas.microsoft.com/office/powerpoint/2010/main" val="1754998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Independent Compliance Assessment works in the same was as the Independent Assessments in other standards. An independent party such as a law firm, consultancy or accounting firm reviews the product of an OpenChain Self-Assessment and offers guidance on whether they perceive it as complete.</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Independent Compliance Assessment</a:t>
            </a:r>
            <a:endParaRPr lang="en-CA" sz="4200" dirty="0"/>
          </a:p>
        </p:txBody>
      </p:sp>
    </p:spTree>
    <p:extLst>
      <p:ext uri="{BB962C8B-B14F-4D97-AF65-F5344CB8AC3E}">
        <p14:creationId xmlns:p14="http://schemas.microsoft.com/office/powerpoint/2010/main" val="877930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2361450"/>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Third-Party Certification is a process whereby a certification authority guides a company through an OpenChain Conformance Process. The certification authority then issues a formal certification document. This activity maps precisely to the forms of third-party certification observed around automotive, infrastructure and similar fields.</a:t>
            </a:r>
            <a:endParaRPr sz="3600" b="0" i="0" u="none" strike="noStrike" cap="none" dirty="0">
              <a:solidFill>
                <a:schemeClr val="bg1">
                  <a:lumMod val="50000"/>
                </a:schemeClr>
              </a:solidFill>
              <a:latin typeface="Calibri"/>
              <a:ea typeface="Calibri"/>
              <a:cs typeface="Calibri"/>
              <a:sym typeface="Calibri"/>
            </a:endParaRPr>
          </a:p>
        </p:txBody>
      </p:sp>
      <p:sp>
        <p:nvSpPr>
          <p:cNvPr id="2" name="Google Shape;285;p35">
            <a:extLst>
              <a:ext uri="{FF2B5EF4-FFF2-40B4-BE49-F238E27FC236}">
                <a16:creationId xmlns:a16="http://schemas.microsoft.com/office/drawing/2014/main" id="{1AB1C9D2-8A38-664C-8A62-C44C0DE980F8}"/>
              </a:ext>
            </a:extLst>
          </p:cNvPr>
          <p:cNvSpPr txBox="1">
            <a:spLocks/>
          </p:cNvSpPr>
          <p:nvPr/>
        </p:nvSpPr>
        <p:spPr>
          <a:xfrm>
            <a:off x="848783"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3600"/>
              <a:buFont typeface="Calibri"/>
              <a:buNone/>
              <a:defRPr sz="36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sz="4200" dirty="0"/>
              <a:t>Third-Party Certification</a:t>
            </a:r>
            <a:endParaRPr lang="en-CA" sz="4200" dirty="0"/>
          </a:p>
        </p:txBody>
      </p:sp>
    </p:spTree>
    <p:extLst>
      <p:ext uri="{BB962C8B-B14F-4D97-AF65-F5344CB8AC3E}">
        <p14:creationId xmlns:p14="http://schemas.microsoft.com/office/powerpoint/2010/main" val="883680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200" y="1998035"/>
            <a:ext cx="10515600" cy="2135100"/>
          </a:xfrm>
          <a:prstGeom prst="rect">
            <a:avLst/>
          </a:prstGeom>
          <a:noFill/>
          <a:ln>
            <a:noFill/>
          </a:ln>
        </p:spPr>
        <p:txBody>
          <a:bodyPr spcFirstLastPara="1" wrap="square" lIns="91425" tIns="91425" rIns="91425" bIns="91425" anchor="ctr" anchorCtr="0">
            <a:noAutofit/>
          </a:bodyPr>
          <a:lstStyle/>
          <a:p>
            <a:pPr lvl="0">
              <a:buSzPts val="900"/>
            </a:pPr>
            <a:r>
              <a:rPr lang="en-US" dirty="0">
                <a:solidFill>
                  <a:schemeClr val="bg1">
                    <a:lumMod val="50000"/>
                  </a:schemeClr>
                </a:solidFill>
              </a:rPr>
              <a:t>The OpenChain industry standard has been carefully designed by user companies to </a:t>
            </a:r>
            <a:r>
              <a:rPr lang="en-US" b="1" dirty="0">
                <a:solidFill>
                  <a:schemeClr val="bg1">
                    <a:lumMod val="50000"/>
                  </a:schemeClr>
                </a:solidFill>
              </a:rPr>
              <a:t>identify</a:t>
            </a:r>
            <a:r>
              <a:rPr lang="en-US" dirty="0">
                <a:solidFill>
                  <a:schemeClr val="bg1">
                    <a:lumMod val="50000"/>
                  </a:schemeClr>
                </a:solidFill>
              </a:rPr>
              <a:t> the </a:t>
            </a:r>
            <a:r>
              <a:rPr lang="en-US" b="1" dirty="0">
                <a:solidFill>
                  <a:schemeClr val="bg1">
                    <a:lumMod val="50000"/>
                  </a:schemeClr>
                </a:solidFill>
              </a:rPr>
              <a:t>inflection points</a:t>
            </a:r>
            <a:r>
              <a:rPr lang="en-US" dirty="0">
                <a:solidFill>
                  <a:schemeClr val="bg1">
                    <a:lumMod val="50000"/>
                  </a:schemeClr>
                </a:solidFill>
              </a:rPr>
              <a:t> where a process, policy or training should be implemented in an open source compliance program. Our experience shows that </a:t>
            </a:r>
            <a:r>
              <a:rPr lang="en-US" b="1" dirty="0">
                <a:solidFill>
                  <a:schemeClr val="bg1">
                    <a:lumMod val="50000"/>
                  </a:schemeClr>
                </a:solidFill>
              </a:rPr>
              <a:t>self-certification is an effective method of reducing risk and increasing efficiency</a:t>
            </a:r>
            <a:r>
              <a:rPr lang="en-US" dirty="0">
                <a:solidFill>
                  <a:schemeClr val="bg1">
                    <a:lumMod val="50000"/>
                  </a:schemeClr>
                </a:solidFill>
              </a:rPr>
              <a:t>. That said, the choice of self-certification, independent compliance assessment or third-party certification depends on each business sector and customer base. </a:t>
            </a:r>
            <a:r>
              <a:rPr lang="en-US" b="1" dirty="0">
                <a:solidFill>
                  <a:schemeClr val="bg1">
                    <a:lumMod val="50000"/>
                  </a:schemeClr>
                </a:solidFill>
              </a:rPr>
              <a:t>We seek to provide freedom of choice</a:t>
            </a:r>
            <a:r>
              <a:rPr lang="en-US" dirty="0">
                <a:solidFill>
                  <a:schemeClr val="bg1">
                    <a:lumMod val="50000"/>
                  </a:schemeClr>
                </a:solidFill>
              </a:rPr>
              <a:t>.</a:t>
            </a:r>
            <a:endParaRPr sz="3600" b="0" i="0" u="none" strike="noStrike" cap="none" dirty="0">
              <a:solidFill>
                <a:schemeClr val="bg1">
                  <a:lumMod val="50000"/>
                </a:schemeClr>
              </a:solidFill>
              <a:latin typeface="Calibri"/>
              <a:ea typeface="Calibri"/>
              <a:cs typeface="Calibri"/>
              <a:sym typeface="Calibri"/>
            </a:endParaRPr>
          </a:p>
        </p:txBody>
      </p:sp>
    </p:spTree>
    <p:extLst>
      <p:ext uri="{BB962C8B-B14F-4D97-AF65-F5344CB8AC3E}">
        <p14:creationId xmlns:p14="http://schemas.microsoft.com/office/powerpoint/2010/main" val="3131949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 run by user companies for user companies. This companies are collaborating to create clear, shared and effective approaches to managing open source code.</a:t>
            </a:r>
            <a:endParaRPr dirty="0"/>
          </a:p>
        </p:txBody>
      </p:sp>
    </p:spTree>
    <p:extLst>
      <p:ext uri="{BB962C8B-B14F-4D97-AF65-F5344CB8AC3E}">
        <p14:creationId xmlns:p14="http://schemas.microsoft.com/office/powerpoint/2010/main" val="2182516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838175" y="2295401"/>
            <a:ext cx="10515600" cy="1325700"/>
          </a:xfrm>
          <a:prstGeom prst="rect">
            <a:avLst/>
          </a:prstGeom>
          <a:noFill/>
          <a:ln>
            <a:noFill/>
          </a:ln>
        </p:spPr>
        <p:txBody>
          <a:bodyPr spcFirstLastPara="1" vert="horz" wrap="square" lIns="91425" tIns="91425" rIns="91425" bIns="91425" rtlCol="0" anchor="ctr" anchorCtr="0">
            <a:noAutofit/>
          </a:bodyPr>
          <a:lstStyle/>
          <a:p>
            <a:pPr>
              <a:buClr>
                <a:schemeClr val="dk1"/>
              </a:buClr>
              <a:buSzPts val="900"/>
            </a:pPr>
            <a:r>
              <a:rPr lang="en-CA" dirty="0"/>
              <a:t>OpenChain is well positioned to support and improve supply chain management best practices applicable to vulnerability management. We currently have an active dialogue on how this can be accomplished and all parties are welcome to contribute.</a:t>
            </a:r>
            <a:endParaRPr dirty="0"/>
          </a:p>
        </p:txBody>
      </p:sp>
    </p:spTree>
    <p:extLst>
      <p:ext uri="{BB962C8B-B14F-4D97-AF65-F5344CB8AC3E}">
        <p14:creationId xmlns:p14="http://schemas.microsoft.com/office/powerpoint/2010/main" val="666196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1100"/>
              <a:buFont typeface="Calibri"/>
              <a:buNone/>
            </a:pPr>
            <a:r>
              <a:rPr lang="en-CA" sz="4400" b="0" i="0" u="none" strike="noStrike" cap="none" dirty="0">
                <a:solidFill>
                  <a:srgbClr val="00B4C2"/>
                </a:solidFill>
                <a:latin typeface="Calibri"/>
                <a:ea typeface="Calibri"/>
                <a:cs typeface="Calibri"/>
                <a:sym typeface="Calibri"/>
              </a:rPr>
              <a:t>Be </a:t>
            </a:r>
            <a:r>
              <a:rPr lang="en-US" sz="4400" b="0" i="0" u="none" strike="noStrike" cap="none" dirty="0">
                <a:solidFill>
                  <a:srgbClr val="00B4C2"/>
                </a:solidFill>
                <a:latin typeface="Calibri"/>
                <a:ea typeface="Calibri"/>
                <a:cs typeface="Calibri"/>
                <a:sym typeface="Calibri"/>
              </a:rPr>
              <a:t>P</a:t>
            </a:r>
            <a:r>
              <a:rPr lang="en-CA" sz="4400" b="0" i="0" u="none" strike="noStrike" cap="none" dirty="0">
                <a:solidFill>
                  <a:srgbClr val="00B4C2"/>
                </a:solidFill>
                <a:latin typeface="Calibri"/>
                <a:ea typeface="Calibri"/>
                <a:cs typeface="Calibri"/>
                <a:sym typeface="Calibri"/>
              </a:rPr>
              <a:t>art of </a:t>
            </a:r>
            <a:r>
              <a:rPr lang="en-US" sz="4400" b="0" i="0" u="none" strike="noStrike" cap="none" dirty="0">
                <a:solidFill>
                  <a:srgbClr val="00B4C2"/>
                </a:solidFill>
                <a:latin typeface="Calibri"/>
                <a:ea typeface="Calibri"/>
                <a:cs typeface="Calibri"/>
                <a:sym typeface="Calibri"/>
              </a:rPr>
              <a:t>T</a:t>
            </a:r>
            <a:r>
              <a:rPr lang="en-CA" sz="4400" b="0" i="0" u="none" strike="noStrike" cap="none" dirty="0">
                <a:solidFill>
                  <a:srgbClr val="00B4C2"/>
                </a:solidFill>
                <a:latin typeface="Calibri"/>
                <a:ea typeface="Calibri"/>
                <a:cs typeface="Calibri"/>
                <a:sym typeface="Calibri"/>
              </a:rPr>
              <a:t>his</a:t>
            </a:r>
            <a:endParaRPr sz="4400" b="0" i="0" u="none" strike="noStrike" cap="none" dirty="0">
              <a:solidFill>
                <a:srgbClr val="00B4C2"/>
              </a:solidFill>
              <a:latin typeface="Calibri"/>
              <a:ea typeface="Calibri"/>
              <a:cs typeface="Calibri"/>
              <a:sym typeface="Calibri"/>
            </a:endParaRPr>
          </a:p>
        </p:txBody>
      </p:sp>
      <p:sp>
        <p:nvSpPr>
          <p:cNvPr id="319" name="Google Shape;319;p39"/>
          <p:cNvSpPr txBox="1">
            <a:spLocks noGrp="1"/>
          </p:cNvSpPr>
          <p:nvPr>
            <p:ph type="body" idx="1"/>
          </p:nvPr>
        </p:nvSpPr>
        <p:spPr>
          <a:xfrm>
            <a:off x="838200" y="1825625"/>
            <a:ext cx="10515600" cy="3829200"/>
          </a:xfrm>
          <a:prstGeom prst="rect">
            <a:avLst/>
          </a:prstGeom>
          <a:noFill/>
          <a:ln>
            <a:noFill/>
          </a:ln>
        </p:spPr>
        <p:txBody>
          <a:bodyPr spcFirstLastPara="1" wrap="square" lIns="91425" tIns="91425" rIns="91425" bIns="91425" anchor="t" anchorCtr="0">
            <a:noAutofit/>
          </a:bodyPr>
          <a:lstStyle/>
          <a:p>
            <a:pPr marL="0" lvl="0" indent="0">
              <a:spcBef>
                <a:spcPts val="0"/>
              </a:spcBef>
              <a:buSzPts val="3200"/>
              <a:buNone/>
            </a:pPr>
            <a:r>
              <a:rPr lang="en-CA" sz="3200" b="0" i="0" u="none" strike="noStrike" cap="none" dirty="0">
                <a:solidFill>
                  <a:srgbClr val="7F7F7F"/>
                </a:solidFill>
                <a:latin typeface="Calibri"/>
                <a:ea typeface="Calibri"/>
                <a:cs typeface="Calibri"/>
                <a:sym typeface="Calibri"/>
              </a:rPr>
              <a:t>Join our community:</a:t>
            </a:r>
            <a:br>
              <a:rPr lang="en-CA" sz="3200" b="0" i="0" u="none" strike="noStrike" cap="none" dirty="0">
                <a:solidFill>
                  <a:srgbClr val="7F7F7F"/>
                </a:solidFill>
                <a:latin typeface="Calibri"/>
                <a:ea typeface="Calibri"/>
                <a:cs typeface="Calibri"/>
                <a:sym typeface="Calibri"/>
              </a:rPr>
            </a:br>
            <a:r>
              <a:rPr lang="en-CA" sz="3200" dirty="0">
                <a:hlinkClick r:id="rId3"/>
              </a:rPr>
              <a:t>https://www.openchainproject.org/get-started</a:t>
            </a:r>
            <a:endParaRPr lang="en-CA" sz="3200" dirty="0"/>
          </a:p>
          <a:p>
            <a:pPr marL="0" lvl="0" indent="0">
              <a:spcBef>
                <a:spcPts val="0"/>
              </a:spcBef>
              <a:buSzPts val="3200"/>
              <a:buNone/>
            </a:pPr>
            <a:endParaRPr sz="3200" b="0" i="0" u="none" strike="noStrike" cap="none" dirty="0">
              <a:solidFill>
                <a:srgbClr val="7F7F7F"/>
              </a:solidFill>
              <a:latin typeface="Calibri"/>
              <a:ea typeface="Calibri"/>
              <a:cs typeface="Calibri"/>
              <a:sym typeface="Calibri"/>
            </a:endParaRPr>
          </a:p>
          <a:p>
            <a:pPr marL="0" marR="0" lvl="0" indent="0" algn="l" rtl="0">
              <a:lnSpc>
                <a:spcPct val="90000"/>
              </a:lnSpc>
              <a:spcBef>
                <a:spcPts val="0"/>
              </a:spcBef>
              <a:spcAft>
                <a:spcPts val="0"/>
              </a:spcAft>
              <a:buClr>
                <a:srgbClr val="7F7F7F"/>
              </a:buClr>
              <a:buSzPts val="3200"/>
              <a:buFont typeface="Arial"/>
              <a:buNone/>
            </a:pPr>
            <a:r>
              <a:rPr lang="en-CA" sz="3200" b="0" i="0" u="none" strike="noStrike" cap="none" dirty="0">
                <a:solidFill>
                  <a:srgbClr val="7F7F7F"/>
                </a:solidFill>
                <a:latin typeface="Calibri"/>
                <a:ea typeface="Calibri"/>
                <a:cs typeface="Calibri"/>
                <a:sym typeface="Calibri"/>
              </a:rPr>
              <a:t>Self-</a:t>
            </a:r>
            <a:r>
              <a:rPr lang="en-US" sz="3200" b="0" i="0" u="none" strike="noStrike" cap="none" dirty="0">
                <a:solidFill>
                  <a:srgbClr val="7F7F7F"/>
                </a:solidFill>
                <a:latin typeface="Calibri"/>
                <a:ea typeface="Calibri"/>
                <a:cs typeface="Calibri"/>
                <a:sym typeface="Calibri"/>
              </a:rPr>
              <a:t>C</a:t>
            </a:r>
            <a:r>
              <a:rPr lang="en-CA" sz="3200" b="0" i="0" u="none" strike="noStrike" cap="none" dirty="0" err="1">
                <a:solidFill>
                  <a:srgbClr val="7F7F7F"/>
                </a:solidFill>
                <a:latin typeface="Calibri"/>
                <a:ea typeface="Calibri"/>
                <a:cs typeface="Calibri"/>
                <a:sym typeface="Calibri"/>
              </a:rPr>
              <a:t>ertify</a:t>
            </a:r>
            <a:r>
              <a:rPr lang="en-CA" sz="3200" b="0" i="0" u="none" strike="noStrike" cap="none" dirty="0">
                <a:solidFill>
                  <a:srgbClr val="7F7F7F"/>
                </a:solidFill>
                <a:latin typeface="Calibri"/>
                <a:ea typeface="Calibri"/>
                <a:cs typeface="Calibri"/>
                <a:sym typeface="Calibri"/>
              </a:rPr>
              <a:t> or Health Check an organization:</a:t>
            </a:r>
            <a:br>
              <a:rPr lang="en-CA" sz="3200" b="0" i="0" u="none" strike="noStrike" cap="none" dirty="0">
                <a:solidFill>
                  <a:srgbClr val="7F7F7F"/>
                </a:solidFill>
                <a:latin typeface="Calibri"/>
                <a:ea typeface="Calibri"/>
                <a:cs typeface="Calibri"/>
                <a:sym typeface="Calibri"/>
              </a:rPr>
            </a:br>
            <a:r>
              <a:rPr lang="en-CA" sz="3200" b="0" i="0" u="none" strike="noStrike" cap="none" dirty="0">
                <a:solidFill>
                  <a:srgbClr val="7F7F7F"/>
                </a:solidFill>
                <a:latin typeface="Calibri"/>
                <a:ea typeface="Calibri"/>
                <a:cs typeface="Calibri"/>
                <a:sym typeface="Calibri"/>
                <a:hlinkClick r:id="rId4"/>
              </a:rPr>
              <a:t>https://certification.openchainproject.org</a:t>
            </a:r>
            <a:r>
              <a:rPr lang="en-CA" sz="3200" b="0" i="0" u="none" strike="noStrike" cap="none" dirty="0">
                <a:solidFill>
                  <a:srgbClr val="7F7F7F"/>
                </a:solidFill>
                <a:latin typeface="Calibri"/>
                <a:ea typeface="Calibri"/>
                <a:cs typeface="Calibri"/>
                <a:sym typeface="Calibri"/>
              </a:rPr>
              <a:t> </a:t>
            </a:r>
            <a:endParaRPr sz="2800" b="0" i="0" u="none" strike="noStrike" cap="none" dirty="0">
              <a:solidFill>
                <a:srgbClr val="7F7F7F"/>
              </a:solidFill>
              <a:latin typeface="Calibri"/>
              <a:ea typeface="Calibri"/>
              <a:cs typeface="Calibri"/>
              <a:sym typeface="Calibri"/>
            </a:endParaRPr>
          </a:p>
        </p:txBody>
      </p:sp>
    </p:spTree>
    <p:extLst>
      <p:ext uri="{BB962C8B-B14F-4D97-AF65-F5344CB8AC3E}">
        <p14:creationId xmlns:p14="http://schemas.microsoft.com/office/powerpoint/2010/main" val="1216162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5153025" y="1914525"/>
            <a:ext cx="7038900" cy="1808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100"/>
              <a:buFont typeface="Calibri"/>
              <a:buNone/>
            </a:pPr>
            <a:r>
              <a:rPr lang="en-CA" sz="4000" dirty="0" err="1"/>
              <a:t>scoughlan@linuxfoundation.org</a:t>
            </a:r>
            <a:br>
              <a:rPr lang="en-CA" dirty="0"/>
            </a:br>
            <a:r>
              <a:rPr lang="en-CA" dirty="0" err="1"/>
              <a:t>www.openchainproject.org</a:t>
            </a:r>
            <a:endParaRPr sz="4400" b="0"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150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38200" y="365126"/>
            <a:ext cx="10515600" cy="946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B4C2"/>
              </a:buClr>
              <a:buFont typeface="Calibri"/>
              <a:buNone/>
            </a:pPr>
            <a:r>
              <a:rPr lang="en-CA" b="0" i="0" u="none" strike="noStrike" cap="none" dirty="0">
                <a:solidFill>
                  <a:srgbClr val="00B4C2"/>
                </a:solidFill>
                <a:latin typeface="Calibri"/>
                <a:ea typeface="Calibri"/>
                <a:cs typeface="Calibri"/>
                <a:sym typeface="Calibri"/>
              </a:rPr>
              <a:t>OpenChain Platinum Member Companies</a:t>
            </a:r>
            <a:endParaRPr dirty="0"/>
          </a:p>
        </p:txBody>
      </p:sp>
      <p:sp>
        <p:nvSpPr>
          <p:cNvPr id="181" name="Shape 181"/>
          <p:cNvSpPr txBox="1">
            <a:spLocks noGrp="1"/>
          </p:cNvSpPr>
          <p:nvPr>
            <p:ph type="sldNum" idx="12"/>
          </p:nvPr>
        </p:nvSpPr>
        <p:spPr>
          <a:xfrm>
            <a:off x="10048875" y="6235700"/>
            <a:ext cx="1305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Font typeface="Calibri"/>
              <a:buNone/>
            </a:pPr>
            <a:fld id="{00000000-1234-1234-1234-123412341234}" type="slidenum">
              <a:rPr lang="en-CA" sz="1200" b="0" i="0" u="none" strike="noStrike" cap="none">
                <a:solidFill>
                  <a:srgbClr val="898989"/>
                </a:solidFill>
                <a:latin typeface="Calibri"/>
                <a:ea typeface="Calibri"/>
                <a:cs typeface="Calibri"/>
                <a:sym typeface="Calibri"/>
              </a:rPr>
              <a:t>3</a:t>
            </a:fld>
            <a:endParaRPr sz="1200" b="0" i="0" u="none" strike="noStrike" cap="none">
              <a:solidFill>
                <a:srgbClr val="898989"/>
              </a:solidFill>
              <a:latin typeface="Calibri"/>
              <a:ea typeface="Calibri"/>
              <a:cs typeface="Calibri"/>
              <a:sym typeface="Calibri"/>
            </a:endParaRPr>
          </a:p>
        </p:txBody>
      </p:sp>
      <p:pic>
        <p:nvPicPr>
          <p:cNvPr id="3" name="Picture 2" descr="A screenshot of a cell phone&#10;&#10;Description automatically generated">
            <a:extLst>
              <a:ext uri="{FF2B5EF4-FFF2-40B4-BE49-F238E27FC236}">
                <a16:creationId xmlns:a16="http://schemas.microsoft.com/office/drawing/2014/main" id="{3DB2B70D-0BBB-F545-92DD-44664B5F46D5}"/>
              </a:ext>
            </a:extLst>
          </p:cNvPr>
          <p:cNvPicPr>
            <a:picLocks noChangeAspect="1"/>
          </p:cNvPicPr>
          <p:nvPr/>
        </p:nvPicPr>
        <p:blipFill>
          <a:blip r:embed="rId3"/>
          <a:stretch>
            <a:fillRect/>
          </a:stretch>
        </p:blipFill>
        <p:spPr>
          <a:xfrm>
            <a:off x="1270170" y="1392479"/>
            <a:ext cx="9651660" cy="5100395"/>
          </a:xfrm>
          <a:prstGeom prst="rect">
            <a:avLst/>
          </a:prstGeom>
        </p:spPr>
      </p:pic>
    </p:spTree>
    <p:extLst>
      <p:ext uri="{BB962C8B-B14F-4D97-AF65-F5344CB8AC3E}">
        <p14:creationId xmlns:p14="http://schemas.microsoft.com/office/powerpoint/2010/main" val="255801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838175" y="2295400"/>
            <a:ext cx="10515600" cy="21351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B4C2"/>
              </a:buClr>
              <a:buSzPts val="900"/>
              <a:buFont typeface="Calibri"/>
              <a:buNone/>
            </a:pPr>
            <a:r>
              <a:rPr lang="en-CA" dirty="0"/>
              <a:t>The </a:t>
            </a:r>
            <a:r>
              <a:rPr lang="en-CA" sz="3600" b="0" i="0" u="none" strike="noStrike" cap="none" dirty="0">
                <a:solidFill>
                  <a:srgbClr val="00B4C2"/>
                </a:solidFill>
                <a:latin typeface="Calibri"/>
                <a:ea typeface="Calibri"/>
                <a:cs typeface="Calibri"/>
                <a:sym typeface="Calibri"/>
              </a:rPr>
              <a:t>OpenChain Project defines the key requirements </a:t>
            </a:r>
            <a:r>
              <a:rPr lang="en-US" dirty="0"/>
              <a:t>of</a:t>
            </a:r>
            <a:r>
              <a:rPr lang="en-CA" sz="3600" b="0" i="0" u="none" strike="noStrike" cap="none" dirty="0">
                <a:solidFill>
                  <a:srgbClr val="00B4C2"/>
                </a:solidFill>
                <a:latin typeface="Calibri"/>
                <a:ea typeface="Calibri"/>
                <a:cs typeface="Calibri"/>
                <a:sym typeface="Calibri"/>
              </a:rPr>
              <a:t> a quality </a:t>
            </a:r>
            <a:r>
              <a:rPr lang="en-US" sz="3600" b="0" i="0" u="none" strike="noStrike" cap="none" dirty="0">
                <a:solidFill>
                  <a:srgbClr val="00B4C2"/>
                </a:solidFill>
                <a:latin typeface="Calibri"/>
                <a:ea typeface="Calibri"/>
                <a:cs typeface="Calibri"/>
                <a:sym typeface="Calibri"/>
              </a:rPr>
              <a:t>open source </a:t>
            </a:r>
            <a:r>
              <a:rPr lang="en-CA" sz="3600" b="0" i="0" u="none" strike="noStrike" cap="none" dirty="0">
                <a:solidFill>
                  <a:srgbClr val="00B4C2"/>
                </a:solidFill>
                <a:latin typeface="Calibri"/>
                <a:ea typeface="Calibri"/>
                <a:cs typeface="Calibri"/>
                <a:sym typeface="Calibri"/>
              </a:rPr>
              <a:t>compliance program. </a:t>
            </a:r>
            <a:endParaRPr sz="3600" b="0" i="0" u="none" strike="noStrike" cap="none" dirty="0">
              <a:solidFill>
                <a:srgbClr val="00B4C2"/>
              </a:solidFill>
              <a:latin typeface="Calibri"/>
              <a:ea typeface="Calibri"/>
              <a:cs typeface="Calibri"/>
              <a:sym typeface="Calibri"/>
            </a:endParaRPr>
          </a:p>
        </p:txBody>
      </p:sp>
    </p:spTree>
    <p:extLst>
      <p:ext uri="{BB962C8B-B14F-4D97-AF65-F5344CB8AC3E}">
        <p14:creationId xmlns:p14="http://schemas.microsoft.com/office/powerpoint/2010/main" val="2659708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2" name="角丸四角形 2">
            <a:extLst>
              <a:ext uri="{FF2B5EF4-FFF2-40B4-BE49-F238E27FC236}">
                <a16:creationId xmlns:a16="http://schemas.microsoft.com/office/drawing/2014/main" id="{99C1D44B-4F65-5445-923B-C6FF0EABB3F0}"/>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FA9883E-30BE-7C46-B055-63A4EF09DD9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0">
            <a:extLst>
              <a:ext uri="{FF2B5EF4-FFF2-40B4-BE49-F238E27FC236}">
                <a16:creationId xmlns:a16="http://schemas.microsoft.com/office/drawing/2014/main" id="{1D1C3AE5-5B0F-2540-89FD-22249C3E2478}"/>
              </a:ext>
            </a:extLst>
          </p:cNvPr>
          <p:cNvSpPr txBox="1"/>
          <p:nvPr/>
        </p:nvSpPr>
        <p:spPr>
          <a:xfrm>
            <a:off x="6931972" y="3570674"/>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outbound</a:t>
            </a:r>
            <a:endParaRPr kumimoji="1" lang="ja-JP" altLang="en-US" sz="2000" dirty="0">
              <a:solidFill>
                <a:srgbClr val="008892"/>
              </a:solidFill>
              <a:latin typeface="Calibri" panose="020F0502020204030204" pitchFamily="34" charset="0"/>
            </a:endParaRPr>
          </a:p>
        </p:txBody>
      </p:sp>
      <p:sp>
        <p:nvSpPr>
          <p:cNvPr id="25" name="正方形/長方形 21">
            <a:extLst>
              <a:ext uri="{FF2B5EF4-FFF2-40B4-BE49-F238E27FC236}">
                <a16:creationId xmlns:a16="http://schemas.microsoft.com/office/drawing/2014/main" id="{C0534330-9E58-2446-B02B-A674E386EEE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8">
            <a:extLst>
              <a:ext uri="{FF2B5EF4-FFF2-40B4-BE49-F238E27FC236}">
                <a16:creationId xmlns:a16="http://schemas.microsoft.com/office/drawing/2014/main" id="{74758FC1-A497-6F47-BD39-3FBACA622346}"/>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1">
            <a:extLst>
              <a:ext uri="{FF2B5EF4-FFF2-40B4-BE49-F238E27FC236}">
                <a16:creationId xmlns:a16="http://schemas.microsoft.com/office/drawing/2014/main" id="{58495779-27A2-054D-B1B6-44709ED955B2}"/>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3">
            <a:extLst>
              <a:ext uri="{FF2B5EF4-FFF2-40B4-BE49-F238E27FC236}">
                <a16:creationId xmlns:a16="http://schemas.microsoft.com/office/drawing/2014/main" id="{7AEC68EC-7F7A-1D4D-9B60-5A75AB94268F}"/>
              </a:ext>
            </a:extLst>
          </p:cNvPr>
          <p:cNvSpPr/>
          <p:nvPr/>
        </p:nvSpPr>
        <p:spPr>
          <a:xfrm>
            <a:off x="924687" y="2260512"/>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4">
            <a:extLst>
              <a:ext uri="{FF2B5EF4-FFF2-40B4-BE49-F238E27FC236}">
                <a16:creationId xmlns:a16="http://schemas.microsoft.com/office/drawing/2014/main" id="{FF69A908-07DC-A24E-83DF-07DDC5451697}"/>
              </a:ext>
            </a:extLst>
          </p:cNvPr>
          <p:cNvSpPr txBox="1"/>
          <p:nvPr/>
        </p:nvSpPr>
        <p:spPr>
          <a:xfrm>
            <a:off x="1001956" y="22427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upstream</a:t>
            </a:r>
            <a:endParaRPr kumimoji="1" lang="ja-JP" altLang="en-US" sz="2000" dirty="0">
              <a:solidFill>
                <a:srgbClr val="008892"/>
              </a:solidFill>
              <a:latin typeface="Calibri" panose="020F0502020204030204" pitchFamily="34" charset="0"/>
            </a:endParaRPr>
          </a:p>
        </p:txBody>
      </p:sp>
      <p:sp>
        <p:nvSpPr>
          <p:cNvPr id="30" name="テキスト ボックス 16">
            <a:extLst>
              <a:ext uri="{FF2B5EF4-FFF2-40B4-BE49-F238E27FC236}">
                <a16:creationId xmlns:a16="http://schemas.microsoft.com/office/drawing/2014/main" id="{99370FBB-A580-FF43-B3BF-D5A1E26C3C74}"/>
              </a:ext>
            </a:extLst>
          </p:cNvPr>
          <p:cNvSpPr txBox="1"/>
          <p:nvPr/>
        </p:nvSpPr>
        <p:spPr>
          <a:xfrm>
            <a:off x="9320463" y="2228443"/>
            <a:ext cx="1960129" cy="491822"/>
          </a:xfrm>
          <a:prstGeom prst="rect">
            <a:avLst/>
          </a:prstGeom>
          <a:solidFill>
            <a:schemeClr val="lt1"/>
          </a:solidFill>
        </p:spPr>
        <p:txBody>
          <a:bodyPr wrap="square" rtlCol="0">
            <a:spAutoFit/>
          </a:bodyPr>
          <a:lstStyle/>
          <a:p>
            <a:pPr algn="ctr"/>
            <a:r>
              <a:rPr kumimoji="1" lang="en-US" altLang="ja-JP" sz="2000" dirty="0">
                <a:solidFill>
                  <a:srgbClr val="008892"/>
                </a:solidFill>
                <a:latin typeface="Calibri" panose="020F0502020204030204" pitchFamily="34" charset="0"/>
              </a:rPr>
              <a:t>downstream</a:t>
            </a:r>
            <a:endParaRPr kumimoji="1" lang="ja-JP" altLang="en-US" sz="2000" dirty="0">
              <a:solidFill>
                <a:srgbClr val="008892"/>
              </a:solidFill>
              <a:latin typeface="Calibri" panose="020F0502020204030204" pitchFamily="34" charset="0"/>
            </a:endParaRPr>
          </a:p>
        </p:txBody>
      </p:sp>
      <p:sp>
        <p:nvSpPr>
          <p:cNvPr id="31" name="右矢印 7">
            <a:extLst>
              <a:ext uri="{FF2B5EF4-FFF2-40B4-BE49-F238E27FC236}">
                <a16:creationId xmlns:a16="http://schemas.microsoft.com/office/drawing/2014/main" id="{A5E4A010-5C4A-1C40-A739-8D405DBF946F}"/>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18">
            <a:extLst>
              <a:ext uri="{FF2B5EF4-FFF2-40B4-BE49-F238E27FC236}">
                <a16:creationId xmlns:a16="http://schemas.microsoft.com/office/drawing/2014/main" id="{B4764E14-810A-5444-847F-47EFC2F0405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19">
            <a:extLst>
              <a:ext uri="{FF2B5EF4-FFF2-40B4-BE49-F238E27FC236}">
                <a16:creationId xmlns:a16="http://schemas.microsoft.com/office/drawing/2014/main" id="{CF7E64D4-C49E-D741-B544-F8C068F94E91}"/>
              </a:ext>
            </a:extLst>
          </p:cNvPr>
          <p:cNvSpPr txBox="1"/>
          <p:nvPr/>
        </p:nvSpPr>
        <p:spPr>
          <a:xfrm>
            <a:off x="3566476" y="2542931"/>
            <a:ext cx="1676627" cy="491822"/>
          </a:xfrm>
          <a:prstGeom prst="rect">
            <a:avLst/>
          </a:prstGeom>
          <a:noFill/>
        </p:spPr>
        <p:txBody>
          <a:bodyPr wrap="square" rtlCol="0">
            <a:spAutoFit/>
          </a:bodyPr>
          <a:lstStyle/>
          <a:p>
            <a:pPr algn="ctr"/>
            <a:r>
              <a:rPr kumimoji="1" lang="en-US" altLang="ja-JP" sz="2000" dirty="0">
                <a:solidFill>
                  <a:srgbClr val="008892"/>
                </a:solidFill>
                <a:latin typeface="Calibri" panose="020F0502020204030204" pitchFamily="34" charset="0"/>
              </a:rPr>
              <a:t>inbound</a:t>
            </a:r>
            <a:endParaRPr kumimoji="1" lang="ja-JP" altLang="en-US" sz="2000" dirty="0">
              <a:solidFill>
                <a:srgbClr val="008892"/>
              </a:solidFill>
              <a:latin typeface="Calibri" panose="020F0502020204030204" pitchFamily="34" charset="0"/>
            </a:endParaRPr>
          </a:p>
        </p:txBody>
      </p:sp>
      <p:sp>
        <p:nvSpPr>
          <p:cNvPr id="34" name="テキスト ボックス 23">
            <a:extLst>
              <a:ext uri="{FF2B5EF4-FFF2-40B4-BE49-F238E27FC236}">
                <a16:creationId xmlns:a16="http://schemas.microsoft.com/office/drawing/2014/main" id="{415340E9-7EC6-BB4A-8D7A-FC9BDA2D1528}"/>
              </a:ext>
            </a:extLst>
          </p:cNvPr>
          <p:cNvSpPr txBox="1"/>
          <p:nvPr/>
        </p:nvSpPr>
        <p:spPr>
          <a:xfrm>
            <a:off x="5190654" y="2628321"/>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Training</a:t>
            </a:r>
            <a:endParaRPr kumimoji="1" lang="ja-JP" altLang="en-US" sz="2400" dirty="0">
              <a:solidFill>
                <a:srgbClr val="008892"/>
              </a:solidFill>
              <a:latin typeface="Calibri" panose="020F0502020204030204" pitchFamily="34" charset="0"/>
            </a:endParaRPr>
          </a:p>
        </p:txBody>
      </p:sp>
      <p:sp>
        <p:nvSpPr>
          <p:cNvPr id="35" name="テキスト ボックス 24">
            <a:extLst>
              <a:ext uri="{FF2B5EF4-FFF2-40B4-BE49-F238E27FC236}">
                <a16:creationId xmlns:a16="http://schemas.microsoft.com/office/drawing/2014/main" id="{77494C88-36C1-584C-B753-53256BB07399}"/>
              </a:ext>
            </a:extLst>
          </p:cNvPr>
          <p:cNvSpPr txBox="1"/>
          <p:nvPr/>
        </p:nvSpPr>
        <p:spPr>
          <a:xfrm>
            <a:off x="5190654" y="3208436"/>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Policy</a:t>
            </a:r>
            <a:endParaRPr kumimoji="1" lang="ja-JP" altLang="en-US" sz="2400" dirty="0">
              <a:solidFill>
                <a:srgbClr val="008892"/>
              </a:solidFill>
              <a:latin typeface="Calibri" panose="020F0502020204030204" pitchFamily="34" charset="0"/>
            </a:endParaRPr>
          </a:p>
        </p:txBody>
      </p:sp>
      <p:sp>
        <p:nvSpPr>
          <p:cNvPr id="36" name="テキスト ボックス 25">
            <a:extLst>
              <a:ext uri="{FF2B5EF4-FFF2-40B4-BE49-F238E27FC236}">
                <a16:creationId xmlns:a16="http://schemas.microsoft.com/office/drawing/2014/main" id="{C9A18567-6114-9745-8736-C77FE471AF41}"/>
              </a:ext>
            </a:extLst>
          </p:cNvPr>
          <p:cNvSpPr txBox="1"/>
          <p:nvPr/>
        </p:nvSpPr>
        <p:spPr>
          <a:xfrm>
            <a:off x="5190654" y="3788550"/>
            <a:ext cx="1676627" cy="567486"/>
          </a:xfrm>
          <a:prstGeom prst="rect">
            <a:avLst/>
          </a:prstGeom>
          <a:noFill/>
        </p:spPr>
        <p:txBody>
          <a:bodyPr wrap="square" rtlCol="0">
            <a:spAutoFit/>
          </a:bodyPr>
          <a:lstStyle/>
          <a:p>
            <a:pPr algn="ctr"/>
            <a:r>
              <a:rPr kumimoji="1" lang="en-US" altLang="ja-JP" sz="2400" dirty="0">
                <a:solidFill>
                  <a:srgbClr val="008892"/>
                </a:solidFill>
                <a:latin typeface="Calibri" panose="020F0502020204030204" pitchFamily="34" charset="0"/>
              </a:rPr>
              <a:t>Process</a:t>
            </a:r>
            <a:endParaRPr kumimoji="1" lang="ja-JP" altLang="en-US" sz="2400" dirty="0">
              <a:solidFill>
                <a:srgbClr val="008892"/>
              </a:solidFill>
              <a:latin typeface="Calibri" panose="020F0502020204030204" pitchFamily="34" charset="0"/>
            </a:endParaRPr>
          </a:p>
        </p:txBody>
      </p:sp>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OpenChain Defines Process Inflection Points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20" name="Google Shape;285;p35">
            <a:extLst>
              <a:ext uri="{FF2B5EF4-FFF2-40B4-BE49-F238E27FC236}">
                <a16:creationId xmlns:a16="http://schemas.microsoft.com/office/drawing/2014/main" id="{49054316-CBC2-504E-BD63-023046E23489}"/>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CA" dirty="0"/>
              <a:t>Result: Predictable B2B Compliance Activity</a:t>
            </a:r>
          </a:p>
        </p:txBody>
      </p:sp>
      <p:grpSp>
        <p:nvGrpSpPr>
          <p:cNvPr id="76" name="Group 75">
            <a:extLst>
              <a:ext uri="{FF2B5EF4-FFF2-40B4-BE49-F238E27FC236}">
                <a16:creationId xmlns:a16="http://schemas.microsoft.com/office/drawing/2014/main" id="{3D0E1ADA-97E6-164E-8645-3D78BAE27B6C}"/>
              </a:ext>
            </a:extLst>
          </p:cNvPr>
          <p:cNvGrpSpPr>
            <a:grpSpLocks noChangeAspect="1"/>
          </p:cNvGrpSpPr>
          <p:nvPr/>
        </p:nvGrpSpPr>
        <p:grpSpPr>
          <a:xfrm>
            <a:off x="4211927" y="3668102"/>
            <a:ext cx="3792322" cy="828000"/>
            <a:chOff x="575935" y="2012557"/>
            <a:chExt cx="6127075" cy="1337760"/>
          </a:xfrm>
        </p:grpSpPr>
        <p:grpSp>
          <p:nvGrpSpPr>
            <p:cNvPr id="77" name="Group 76">
              <a:extLst>
                <a:ext uri="{FF2B5EF4-FFF2-40B4-BE49-F238E27FC236}">
                  <a16:creationId xmlns:a16="http://schemas.microsoft.com/office/drawing/2014/main" id="{315E2F18-27A6-1147-9ECD-04F70406FA3F}"/>
                </a:ext>
              </a:extLst>
            </p:cNvPr>
            <p:cNvGrpSpPr>
              <a:grpSpLocks noChangeAspect="1"/>
            </p:cNvGrpSpPr>
            <p:nvPr/>
          </p:nvGrpSpPr>
          <p:grpSpPr>
            <a:xfrm>
              <a:off x="575935" y="2012557"/>
              <a:ext cx="6127075" cy="1337760"/>
              <a:chOff x="572609" y="2260512"/>
              <a:chExt cx="11046781" cy="2411908"/>
            </a:xfrm>
          </p:grpSpPr>
          <p:sp>
            <p:nvSpPr>
              <p:cNvPr id="79" name="角丸四角形 2">
                <a:extLst>
                  <a:ext uri="{FF2B5EF4-FFF2-40B4-BE49-F238E27FC236}">
                    <a16:creationId xmlns:a16="http://schemas.microsoft.com/office/drawing/2014/main" id="{56338D0D-03E2-3E4A-9EC2-7EE7CDA1E77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22">
                <a:extLst>
                  <a:ext uri="{FF2B5EF4-FFF2-40B4-BE49-F238E27FC236}">
                    <a16:creationId xmlns:a16="http://schemas.microsoft.com/office/drawing/2014/main" id="{466E6FAF-D964-DB4A-AF2E-2E14C470165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21">
                <a:extLst>
                  <a:ext uri="{FF2B5EF4-FFF2-40B4-BE49-F238E27FC236}">
                    <a16:creationId xmlns:a16="http://schemas.microsoft.com/office/drawing/2014/main" id="{389EB356-AB03-E946-AC66-B4A908B3F113}"/>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
                <a:extLst>
                  <a:ext uri="{FF2B5EF4-FFF2-40B4-BE49-F238E27FC236}">
                    <a16:creationId xmlns:a16="http://schemas.microsoft.com/office/drawing/2014/main" id="{9FFD858F-0809-2646-837A-7CE4E6C73ABE}"/>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11">
                <a:extLst>
                  <a:ext uri="{FF2B5EF4-FFF2-40B4-BE49-F238E27FC236}">
                    <a16:creationId xmlns:a16="http://schemas.microsoft.com/office/drawing/2014/main" id="{73E6463F-9303-7B46-9476-49F2420D65EE}"/>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3">
                <a:extLst>
                  <a:ext uri="{FF2B5EF4-FFF2-40B4-BE49-F238E27FC236}">
                    <a16:creationId xmlns:a16="http://schemas.microsoft.com/office/drawing/2014/main" id="{292148BC-BDD5-AB47-9C45-C6DEFBA445E2}"/>
                  </a:ext>
                </a:extLst>
              </p:cNvPr>
              <p:cNvSpPr/>
              <p:nvPr/>
            </p:nvSpPr>
            <p:spPr>
              <a:xfrm>
                <a:off x="924687" y="2260512"/>
                <a:ext cx="1946850" cy="46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右矢印 7">
                <a:extLst>
                  <a:ext uri="{FF2B5EF4-FFF2-40B4-BE49-F238E27FC236}">
                    <a16:creationId xmlns:a16="http://schemas.microsoft.com/office/drawing/2014/main" id="{CA8AD24B-B5F9-CE45-8351-87F34E0FF64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18">
                <a:extLst>
                  <a:ext uri="{FF2B5EF4-FFF2-40B4-BE49-F238E27FC236}">
                    <a16:creationId xmlns:a16="http://schemas.microsoft.com/office/drawing/2014/main" id="{C4EA0B41-CDCD-1048-8F07-B56D8FCA814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正方形/長方形 3">
              <a:extLst>
                <a:ext uri="{FF2B5EF4-FFF2-40B4-BE49-F238E27FC236}">
                  <a16:creationId xmlns:a16="http://schemas.microsoft.com/office/drawing/2014/main" id="{14CBA9F3-0F7F-E449-8452-1D2787ACE572}"/>
                </a:ext>
              </a:extLst>
            </p:cNvPr>
            <p:cNvSpPr/>
            <p:nvPr/>
          </p:nvSpPr>
          <p:spPr>
            <a:xfrm>
              <a:off x="5425106" y="2012557"/>
              <a:ext cx="1079817" cy="379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7" name="Group 86">
            <a:extLst>
              <a:ext uri="{FF2B5EF4-FFF2-40B4-BE49-F238E27FC236}">
                <a16:creationId xmlns:a16="http://schemas.microsoft.com/office/drawing/2014/main" id="{19C41866-25DF-0340-BC71-AC0D1EB4E0EF}"/>
              </a:ext>
            </a:extLst>
          </p:cNvPr>
          <p:cNvGrpSpPr>
            <a:grpSpLocks noChangeAspect="1"/>
          </p:cNvGrpSpPr>
          <p:nvPr/>
        </p:nvGrpSpPr>
        <p:grpSpPr>
          <a:xfrm>
            <a:off x="878130" y="2944167"/>
            <a:ext cx="3792322" cy="910625"/>
            <a:chOff x="575935" y="1879064"/>
            <a:chExt cx="6127075" cy="1471253"/>
          </a:xfrm>
        </p:grpSpPr>
        <p:grpSp>
          <p:nvGrpSpPr>
            <p:cNvPr id="88" name="Group 87">
              <a:extLst>
                <a:ext uri="{FF2B5EF4-FFF2-40B4-BE49-F238E27FC236}">
                  <a16:creationId xmlns:a16="http://schemas.microsoft.com/office/drawing/2014/main" id="{74FDDAFA-998C-6244-B514-54C7D5D068B1}"/>
                </a:ext>
              </a:extLst>
            </p:cNvPr>
            <p:cNvGrpSpPr>
              <a:grpSpLocks noChangeAspect="1"/>
            </p:cNvGrpSpPr>
            <p:nvPr/>
          </p:nvGrpSpPr>
          <p:grpSpPr>
            <a:xfrm>
              <a:off x="575935" y="1879064"/>
              <a:ext cx="6127075" cy="1471253"/>
              <a:chOff x="572609" y="2019831"/>
              <a:chExt cx="11046781" cy="2652589"/>
            </a:xfrm>
          </p:grpSpPr>
          <p:sp>
            <p:nvSpPr>
              <p:cNvPr id="90" name="角丸四角形 2">
                <a:extLst>
                  <a:ext uri="{FF2B5EF4-FFF2-40B4-BE49-F238E27FC236}">
                    <a16:creationId xmlns:a16="http://schemas.microsoft.com/office/drawing/2014/main" id="{AE1C903E-6F66-2E46-B83F-621540867AEF}"/>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22">
                <a:extLst>
                  <a:ext uri="{FF2B5EF4-FFF2-40B4-BE49-F238E27FC236}">
                    <a16:creationId xmlns:a16="http://schemas.microsoft.com/office/drawing/2014/main" id="{4783FA1C-1221-5944-86E5-700952C1EF56}"/>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21">
                <a:extLst>
                  <a:ext uri="{FF2B5EF4-FFF2-40B4-BE49-F238E27FC236}">
                    <a16:creationId xmlns:a16="http://schemas.microsoft.com/office/drawing/2014/main" id="{5164A752-4D30-8D40-A13C-4C6CD5018277}"/>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8">
                <a:extLst>
                  <a:ext uri="{FF2B5EF4-FFF2-40B4-BE49-F238E27FC236}">
                    <a16:creationId xmlns:a16="http://schemas.microsoft.com/office/drawing/2014/main" id="{B7B522C1-BADB-924C-9318-0A490D7E9645}"/>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角丸四角形 11">
                <a:extLst>
                  <a:ext uri="{FF2B5EF4-FFF2-40B4-BE49-F238E27FC236}">
                    <a16:creationId xmlns:a16="http://schemas.microsoft.com/office/drawing/2014/main" id="{07216419-6823-7A44-BFF2-99BAC7199030}"/>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3">
                <a:extLst>
                  <a:ext uri="{FF2B5EF4-FFF2-40B4-BE49-F238E27FC236}">
                    <a16:creationId xmlns:a16="http://schemas.microsoft.com/office/drawing/2014/main" id="{CC1FDBB1-B87B-5F45-8119-CF4E54C393FA}"/>
                  </a:ext>
                </a:extLst>
              </p:cNvPr>
              <p:cNvSpPr/>
              <p:nvPr/>
            </p:nvSpPr>
            <p:spPr>
              <a:xfrm>
                <a:off x="924687" y="2019831"/>
                <a:ext cx="1946850" cy="657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矢印 7">
                <a:extLst>
                  <a:ext uri="{FF2B5EF4-FFF2-40B4-BE49-F238E27FC236}">
                    <a16:creationId xmlns:a16="http://schemas.microsoft.com/office/drawing/2014/main" id="{0FD58A3B-5B6C-244F-8AC6-3A7AE171221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右矢印 18">
                <a:extLst>
                  <a:ext uri="{FF2B5EF4-FFF2-40B4-BE49-F238E27FC236}">
                    <a16:creationId xmlns:a16="http://schemas.microsoft.com/office/drawing/2014/main" id="{29528F2C-4CE4-474D-8C15-B0A05BB97C3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9" name="正方形/長方形 3">
              <a:extLst>
                <a:ext uri="{FF2B5EF4-FFF2-40B4-BE49-F238E27FC236}">
                  <a16:creationId xmlns:a16="http://schemas.microsoft.com/office/drawing/2014/main" id="{CAF9532C-F197-414A-8AD8-9F4A002254F8}"/>
                </a:ext>
              </a:extLst>
            </p:cNvPr>
            <p:cNvSpPr/>
            <p:nvPr/>
          </p:nvSpPr>
          <p:spPr>
            <a:xfrm>
              <a:off x="5425106" y="2012557"/>
              <a:ext cx="1079817" cy="379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Group 64">
            <a:extLst>
              <a:ext uri="{FF2B5EF4-FFF2-40B4-BE49-F238E27FC236}">
                <a16:creationId xmlns:a16="http://schemas.microsoft.com/office/drawing/2014/main" id="{08A7B310-D4D6-904E-998A-8C9A3CC13FF9}"/>
              </a:ext>
            </a:extLst>
          </p:cNvPr>
          <p:cNvGrpSpPr>
            <a:grpSpLocks noChangeAspect="1"/>
          </p:cNvGrpSpPr>
          <p:nvPr/>
        </p:nvGrpSpPr>
        <p:grpSpPr>
          <a:xfrm>
            <a:off x="7521547" y="3033688"/>
            <a:ext cx="3792322" cy="828000"/>
            <a:chOff x="575935" y="2012557"/>
            <a:chExt cx="6127075" cy="1337760"/>
          </a:xfrm>
        </p:grpSpPr>
        <p:grpSp>
          <p:nvGrpSpPr>
            <p:cNvPr id="66" name="Group 65">
              <a:extLst>
                <a:ext uri="{FF2B5EF4-FFF2-40B4-BE49-F238E27FC236}">
                  <a16:creationId xmlns:a16="http://schemas.microsoft.com/office/drawing/2014/main" id="{3E4E296E-35CC-994B-8CCD-058D979E0035}"/>
                </a:ext>
              </a:extLst>
            </p:cNvPr>
            <p:cNvGrpSpPr>
              <a:grpSpLocks noChangeAspect="1"/>
            </p:cNvGrpSpPr>
            <p:nvPr/>
          </p:nvGrpSpPr>
          <p:grpSpPr>
            <a:xfrm>
              <a:off x="575935" y="2012557"/>
              <a:ext cx="6127075" cy="1337760"/>
              <a:chOff x="572609" y="2260512"/>
              <a:chExt cx="11046781" cy="2411908"/>
            </a:xfrm>
          </p:grpSpPr>
          <p:sp>
            <p:nvSpPr>
              <p:cNvPr id="69" name="正方形/長方形 22">
                <a:extLst>
                  <a:ext uri="{FF2B5EF4-FFF2-40B4-BE49-F238E27FC236}">
                    <a16:creationId xmlns:a16="http://schemas.microsoft.com/office/drawing/2014/main" id="{39AE79CB-C953-8346-8506-F9B31CF2707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21">
                <a:extLst>
                  <a:ext uri="{FF2B5EF4-FFF2-40B4-BE49-F238E27FC236}">
                    <a16:creationId xmlns:a16="http://schemas.microsoft.com/office/drawing/2014/main" id="{A503D02F-BAD3-9F47-AC05-06D913DE640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8">
                <a:extLst>
                  <a:ext uri="{FF2B5EF4-FFF2-40B4-BE49-F238E27FC236}">
                    <a16:creationId xmlns:a16="http://schemas.microsoft.com/office/drawing/2014/main" id="{2C5DEA31-1458-C141-8301-9FAC20ED6A2F}"/>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角丸四角形 11">
                <a:extLst>
                  <a:ext uri="{FF2B5EF4-FFF2-40B4-BE49-F238E27FC236}">
                    <a16:creationId xmlns:a16="http://schemas.microsoft.com/office/drawing/2014/main" id="{816B71B1-2EEF-9849-A0C7-574CBD8B2B4B}"/>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3">
                <a:extLst>
                  <a:ext uri="{FF2B5EF4-FFF2-40B4-BE49-F238E27FC236}">
                    <a16:creationId xmlns:a16="http://schemas.microsoft.com/office/drawing/2014/main" id="{DA01ED4B-72D9-5244-9F3D-A4EA1BF83BF2}"/>
                  </a:ext>
                </a:extLst>
              </p:cNvPr>
              <p:cNvSpPr/>
              <p:nvPr/>
            </p:nvSpPr>
            <p:spPr>
              <a:xfrm>
                <a:off x="924687" y="2260512"/>
                <a:ext cx="1946850" cy="68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
                <a:extLst>
                  <a:ext uri="{FF2B5EF4-FFF2-40B4-BE49-F238E27FC236}">
                    <a16:creationId xmlns:a16="http://schemas.microsoft.com/office/drawing/2014/main" id="{F3D11328-E033-964A-99B9-17B9DEDCA5A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矢印 18">
                <a:extLst>
                  <a:ext uri="{FF2B5EF4-FFF2-40B4-BE49-F238E27FC236}">
                    <a16:creationId xmlns:a16="http://schemas.microsoft.com/office/drawing/2014/main" id="{55AF09CB-510E-EA47-A43B-D6632915D60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角丸四角形 2">
                <a:extLst>
                  <a:ext uri="{FF2B5EF4-FFF2-40B4-BE49-F238E27FC236}">
                    <a16:creationId xmlns:a16="http://schemas.microsoft.com/office/drawing/2014/main" id="{31BA9E1F-ECA9-8248-A485-747AB682CFC5}"/>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7" name="正方形/長方形 3">
              <a:extLst>
                <a:ext uri="{FF2B5EF4-FFF2-40B4-BE49-F238E27FC236}">
                  <a16:creationId xmlns:a16="http://schemas.microsoft.com/office/drawing/2014/main" id="{E4D0A2AB-AEF4-2247-A5BA-40E49A624C42}"/>
                </a:ext>
              </a:extLst>
            </p:cNvPr>
            <p:cNvSpPr/>
            <p:nvPr/>
          </p:nvSpPr>
          <p:spPr>
            <a:xfrm>
              <a:off x="5425106" y="2012557"/>
              <a:ext cx="1079817" cy="36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02560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97380254-CCA7-EF48-BFD6-455F04BD38AE}"/>
              </a:ext>
            </a:extLst>
          </p:cNvPr>
          <p:cNvPicPr>
            <a:picLocks noChangeAspect="1"/>
          </p:cNvPicPr>
          <p:nvPr/>
        </p:nvPicPr>
        <p:blipFill>
          <a:blip r:embed="rId3"/>
          <a:stretch>
            <a:fillRect/>
          </a:stretch>
        </p:blipFill>
        <p:spPr>
          <a:xfrm>
            <a:off x="520700" y="171450"/>
            <a:ext cx="11150600" cy="6515100"/>
          </a:xfrm>
          <a:prstGeom prst="rect">
            <a:avLst/>
          </a:prstGeom>
        </p:spPr>
      </p:pic>
    </p:spTree>
    <p:extLst>
      <p:ext uri="{BB962C8B-B14F-4D97-AF65-F5344CB8AC3E}">
        <p14:creationId xmlns:p14="http://schemas.microsoft.com/office/powerpoint/2010/main" val="1948843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801D0FB2-C8D1-2147-8B11-1F4EDE2E651A}"/>
              </a:ext>
            </a:extLst>
          </p:cNvPr>
          <p:cNvPicPr>
            <a:picLocks noChangeAspect="1"/>
          </p:cNvPicPr>
          <p:nvPr/>
        </p:nvPicPr>
        <p:blipFill>
          <a:blip r:embed="rId3"/>
          <a:stretch>
            <a:fillRect/>
          </a:stretch>
        </p:blipFill>
        <p:spPr>
          <a:xfrm>
            <a:off x="3391303" y="597806"/>
            <a:ext cx="5409393" cy="5662388"/>
          </a:xfrm>
          <a:prstGeom prst="rect">
            <a:avLst/>
          </a:prstGeom>
        </p:spPr>
      </p:pic>
    </p:spTree>
    <p:extLst>
      <p:ext uri="{BB962C8B-B14F-4D97-AF65-F5344CB8AC3E}">
        <p14:creationId xmlns:p14="http://schemas.microsoft.com/office/powerpoint/2010/main" val="177912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9" name="Shape 309"/>
          <p:cNvSpPr txBox="1">
            <a:spLocks noGrp="1"/>
          </p:cNvSpPr>
          <p:nvPr>
            <p:ph type="sldNum" idx="12"/>
          </p:nvPr>
        </p:nvSpPr>
        <p:spPr>
          <a:xfrm>
            <a:off x="8610600" y="6356351"/>
            <a:ext cx="2743200" cy="365125"/>
          </a:xfrm>
          <a:prstGeom prst="rect">
            <a:avLst/>
          </a:prstGeom>
        </p:spPr>
        <p:txBody>
          <a:bodyPr spcFirstLastPara="1" vert="horz" wrap="square" lIns="91440" tIns="45720" rIns="91440" bIns="45720" rtlCol="0" anchor="ctr" anchorCtr="0">
            <a:normAutofit/>
          </a:bodyPr>
          <a:lstStyle/>
          <a:p>
            <a:pPr>
              <a:spcAft>
                <a:spcPts val="600"/>
              </a:spcAft>
            </a:pPr>
            <a:fld id="{00000000-1234-1234-1234-123412341234}" type="slidenum">
              <a:rPr lang="en-US" b="0" i="0" u="none" strike="noStrike" kern="1200" cap="none">
                <a:solidFill>
                  <a:srgbClr val="FFFFFF"/>
                </a:solidFill>
                <a:latin typeface="+mn-lt"/>
                <a:ea typeface="+mn-ea"/>
                <a:cs typeface="+mn-cs"/>
                <a:sym typeface="Calibri"/>
              </a:rPr>
              <a:pPr>
                <a:spcAft>
                  <a:spcPts val="600"/>
                </a:spcAft>
              </a:pPr>
              <a:t>9</a:t>
            </a:fld>
            <a:endParaRPr lang="en-US" b="0" i="0" u="none" strike="noStrike" kern="1200" cap="none">
              <a:solidFill>
                <a:srgbClr val="FFFFFF"/>
              </a:solidFill>
              <a:latin typeface="+mn-lt"/>
              <a:ea typeface="+mn-ea"/>
              <a:cs typeface="+mn-cs"/>
              <a:sym typeface="Calibri"/>
            </a:endParaRPr>
          </a:p>
        </p:txBody>
      </p:sp>
      <p:sp>
        <p:nvSpPr>
          <p:cNvPr id="5" name="Google Shape;285;p35">
            <a:extLst>
              <a:ext uri="{FF2B5EF4-FFF2-40B4-BE49-F238E27FC236}">
                <a16:creationId xmlns:a16="http://schemas.microsoft.com/office/drawing/2014/main" id="{2156EB76-C4AF-E34C-AD11-D89BFA8B77A1}"/>
              </a:ext>
            </a:extLst>
          </p:cNvPr>
          <p:cNvSpPr txBox="1">
            <a:spLocks/>
          </p:cNvSpPr>
          <p:nvPr/>
        </p:nvSpPr>
        <p:spPr>
          <a:xfrm>
            <a:off x="838200" y="365126"/>
            <a:ext cx="10515600" cy="1325700"/>
          </a:xfrm>
          <a:prstGeom prst="rect">
            <a:avLst/>
          </a:prstGeom>
          <a:noFill/>
          <a:ln>
            <a:noFill/>
          </a:ln>
        </p:spPr>
        <p:txBody>
          <a:bodyPr spcFirstLastPara="1" vert="horz" wrap="square" lIns="91425" tIns="91425" rIns="91425" bIns="91425"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SzPts val="1100"/>
            </a:pPr>
            <a:r>
              <a:rPr lang="en-US" dirty="0"/>
              <a:t>Example Conformant Organizations</a:t>
            </a:r>
            <a:endParaRPr lang="en-CA" dirty="0"/>
          </a:p>
        </p:txBody>
      </p:sp>
      <p:pic>
        <p:nvPicPr>
          <p:cNvPr id="4" name="Picture 3" descr="Logo, company name&#10;&#10;Description automatically generated">
            <a:extLst>
              <a:ext uri="{FF2B5EF4-FFF2-40B4-BE49-F238E27FC236}">
                <a16:creationId xmlns:a16="http://schemas.microsoft.com/office/drawing/2014/main" id="{0EF0C97A-58FF-4E41-A4D6-3F1D39B20458}"/>
              </a:ext>
            </a:extLst>
          </p:cNvPr>
          <p:cNvPicPr>
            <a:picLocks noChangeAspect="1"/>
          </p:cNvPicPr>
          <p:nvPr/>
        </p:nvPicPr>
        <p:blipFill>
          <a:blip r:embed="rId3"/>
          <a:stretch>
            <a:fillRect/>
          </a:stretch>
        </p:blipFill>
        <p:spPr>
          <a:xfrm>
            <a:off x="1318009" y="1390738"/>
            <a:ext cx="9555982" cy="5102136"/>
          </a:xfrm>
          <a:prstGeom prst="rect">
            <a:avLst/>
          </a:prstGeom>
        </p:spPr>
      </p:pic>
    </p:spTree>
    <p:extLst>
      <p:ext uri="{BB962C8B-B14F-4D97-AF65-F5344CB8AC3E}">
        <p14:creationId xmlns:p14="http://schemas.microsoft.com/office/powerpoint/2010/main" val="87322478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1641</TotalTime>
  <Words>1722</Words>
  <Application>Microsoft Macintosh PowerPoint</Application>
  <PresentationFormat>Widescreen</PresentationFormat>
  <Paragraphs>117</Paragraphs>
  <Slides>29</Slides>
  <Notes>29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29</vt:i4>
      </vt:variant>
    </vt:vector>
  </HeadingPairs>
  <TitlesOfParts>
    <vt:vector size="33" baseType="lpstr">
      <vt:lpstr>Arial</vt:lpstr>
      <vt:lpstr>Calibri</vt:lpstr>
      <vt:lpstr>Office Theme</vt:lpstr>
      <vt:lpstr>Office Theme</vt:lpstr>
      <vt:lpstr>How do I trust my open source supply chain?</vt:lpstr>
      <vt:lpstr>Open Compliance Program Solutions</vt:lpstr>
      <vt:lpstr>OpenChain Platinum Member Companies</vt:lpstr>
      <vt:lpstr>The OpenChain Project defines the key requirements of a quality open source compliance program. </vt:lpstr>
      <vt:lpstr>PowerPoint Presentation</vt:lpstr>
      <vt:lpstr>PowerPoint Presentation</vt:lpstr>
      <vt:lpstr>PowerPoint Presentation</vt:lpstr>
      <vt:lpstr>PowerPoint Presentation</vt:lpstr>
      <vt:lpstr>PowerPoint Presentation</vt:lpstr>
      <vt:lpstr>PowerPoint Presentation</vt:lpstr>
      <vt:lpstr>Our Online Self-Certification Questionnaire</vt:lpstr>
      <vt:lpstr>Comprehensive Reference Material</vt:lpstr>
      <vt:lpstr>PowerPoint Presentation</vt:lpstr>
      <vt:lpstr>PowerPoint Presentation</vt:lpstr>
      <vt:lpstr>PowerPoint Presentation</vt:lpstr>
      <vt:lpstr>PowerPoint Presentation</vt:lpstr>
      <vt:lpstr>PowerPoint Presentation</vt:lpstr>
      <vt:lpstr>PowerPoint Presentation</vt:lpstr>
      <vt:lpstr>Global Third-Party Certification</vt:lpstr>
      <vt:lpstr>OpenChain in ISO/IEC JTC1</vt:lpstr>
      <vt:lpstr>The OpenChain standard can be met by:  Self-Certification  Independent Compliance Assessment  Third Party Certification</vt:lpstr>
      <vt:lpstr>Self-Certification is at the heart of the OpenChain industry standard. Companies can access a series of yes/no questions to determine if they have implemented the key requirements of a quality open source compliance program. These questions can be found here: https://certification.openchainproject.org </vt:lpstr>
      <vt:lpstr>Independent Compliance Assessment works in the same was as the Independent Assessments in other standards. An independent party such as a law firm, consultancy or accounting firm reviews the product of an OpenChain Self-Assessment and offers guidance on whether they perceive it as complete.</vt:lpstr>
      <vt:lpstr>Third-Party Certification is a process whereby a certification authority guides a company through an OpenChain Conformance Process. The certification authority then issues a formal certification document. This activity maps precisely to the forms of third-party certification observed around automotive, infrastructure and similar fields.</vt:lpstr>
      <vt:lpstr>The OpenChain industry standard has been carefully designed by user companies to identify the inflection points where a process, policy or training should be implemented in an open source compliance program. Our experience shows that self-certification is an effective method of reducing risk and increasing efficiency. That said, the choice of self-certification, independent compliance assessment or third-party certification depends on each business sector and customer base. We seek to provide freedom of choice.</vt:lpstr>
      <vt:lpstr>OpenChain is run by user companies for user companies. This companies are collaborating to create clear, shared and effective approaches to managing open source code.</vt:lpstr>
      <vt:lpstr>OpenChain is well positioned to support and improve supply chain management best practices applicable to vulnerability management. We currently have an active dialogue on how this can be accomplished and all parties are welcome to contribute.</vt:lpstr>
      <vt:lpstr>Be Part of This</vt:lpstr>
      <vt:lpstr>scoughlan@linuxfoundation.org www.openchainproject.org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Shane Coughlan</cp:lastModifiedBy>
  <cp:revision>124</cp:revision>
  <dcterms:created xsi:type="dcterms:W3CDTF">2019-04-09T08:37:53Z</dcterms:created>
  <dcterms:modified xsi:type="dcterms:W3CDTF">2020-11-10T00:18:43Z</dcterms:modified>
</cp:coreProperties>
</file>